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Lato Bold" charset="1" panose="020F0502020204030203"/>
      <p:regular r:id="rId21"/>
    </p:embeddedFont>
    <p:embeddedFont>
      <p:font typeface="Didact Gothic" charset="1" panose="00000500000000000000"/>
      <p:regular r:id="rId22"/>
    </p:embeddedFont>
    <p:embeddedFont>
      <p:font typeface="Lato Italics" charset="1" panose="020F0502020204030203"/>
      <p:regular r:id="rId23"/>
    </p:embeddedFont>
    <p:embeddedFont>
      <p:font typeface="Lato" charset="1" panose="020F0502020204030203"/>
      <p:regular r:id="rId24"/>
    </p:embeddedFont>
    <p:embeddedFont>
      <p:font typeface="Amazing Slab" charset="1" panose="00000500000000000000"/>
      <p:regular r:id="rId25"/>
    </p:embeddedFont>
    <p:embeddedFont>
      <p:font typeface="Amazing Slab Bold" charset="1" panose="000008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jpeg" Type="http://schemas.openxmlformats.org/officeDocument/2006/relationships/image"/><Relationship Id="rId4" Target="../media/image3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 Id="rId6" Target="../media/image43.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media/image4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0">
            <a:off x="0" y="0"/>
            <a:ext cx="5154137" cy="10287000"/>
          </a:xfrm>
          <a:prstGeom prst="rect">
            <a:avLst/>
          </a:prstGeom>
          <a:solidFill>
            <a:srgbClr val="C29A74">
              <a:alpha val="49804"/>
            </a:srgbClr>
          </a:solidFill>
        </p:spPr>
      </p:sp>
      <p:sp>
        <p:nvSpPr>
          <p:cNvPr name="Freeform 3" id="3"/>
          <p:cNvSpPr/>
          <p:nvPr/>
        </p:nvSpPr>
        <p:spPr>
          <a:xfrm flipH="false" flipV="false" rot="0">
            <a:off x="2302707" y="1119393"/>
            <a:ext cx="5757415" cy="8048213"/>
          </a:xfrm>
          <a:custGeom>
            <a:avLst/>
            <a:gdLst/>
            <a:ahLst/>
            <a:cxnLst/>
            <a:rect r="r" b="b" t="t" l="l"/>
            <a:pathLst>
              <a:path h="8048213" w="5757415">
                <a:moveTo>
                  <a:pt x="0" y="0"/>
                </a:moveTo>
                <a:lnTo>
                  <a:pt x="5757415" y="0"/>
                </a:lnTo>
                <a:lnTo>
                  <a:pt x="5757415" y="8048214"/>
                </a:lnTo>
                <a:lnTo>
                  <a:pt x="0" y="8048214"/>
                </a:lnTo>
                <a:lnTo>
                  <a:pt x="0" y="0"/>
                </a:lnTo>
                <a:close/>
              </a:path>
            </a:pathLst>
          </a:custGeom>
          <a:blipFill>
            <a:blip r:embed="rId2"/>
            <a:stretch>
              <a:fillRect l="0" t="-13588" r="0" b="-13588"/>
            </a:stretch>
          </a:blipFill>
        </p:spPr>
      </p:sp>
      <p:sp>
        <p:nvSpPr>
          <p:cNvPr name="AutoShape 4" id="4"/>
          <p:cNvSpPr/>
          <p:nvPr/>
        </p:nvSpPr>
        <p:spPr>
          <a:xfrm rot="0">
            <a:off x="8983123" y="8258792"/>
            <a:ext cx="9304877" cy="908814"/>
          </a:xfrm>
          <a:prstGeom prst="rect">
            <a:avLst/>
          </a:prstGeom>
          <a:solidFill>
            <a:srgbClr val="C29A74"/>
          </a:solidFill>
        </p:spPr>
      </p:sp>
      <p:sp>
        <p:nvSpPr>
          <p:cNvPr name="Freeform 5" id="5"/>
          <p:cNvSpPr/>
          <p:nvPr/>
        </p:nvSpPr>
        <p:spPr>
          <a:xfrm flipH="false" flipV="false" rot="0">
            <a:off x="15230216" y="155222"/>
            <a:ext cx="2655617" cy="2655617"/>
          </a:xfrm>
          <a:custGeom>
            <a:avLst/>
            <a:gdLst/>
            <a:ahLst/>
            <a:cxnLst/>
            <a:rect r="r" b="b" t="t" l="l"/>
            <a:pathLst>
              <a:path h="2655617" w="2655617">
                <a:moveTo>
                  <a:pt x="0" y="0"/>
                </a:moveTo>
                <a:lnTo>
                  <a:pt x="2655617" y="0"/>
                </a:lnTo>
                <a:lnTo>
                  <a:pt x="2655617" y="2655618"/>
                </a:lnTo>
                <a:lnTo>
                  <a:pt x="0" y="2655618"/>
                </a:lnTo>
                <a:lnTo>
                  <a:pt x="0" y="0"/>
                </a:lnTo>
                <a:close/>
              </a:path>
            </a:pathLst>
          </a:custGeom>
          <a:blipFill>
            <a:blip r:embed="rId3"/>
            <a:stretch>
              <a:fillRect l="0" t="0" r="0" b="0"/>
            </a:stretch>
          </a:blipFill>
        </p:spPr>
      </p:sp>
      <p:sp>
        <p:nvSpPr>
          <p:cNvPr name="TextBox 6" id="6"/>
          <p:cNvSpPr txBox="true"/>
          <p:nvPr/>
        </p:nvSpPr>
        <p:spPr>
          <a:xfrm rot="-5400000">
            <a:off x="-2490546" y="4882832"/>
            <a:ext cx="8048213" cy="521335"/>
          </a:xfrm>
          <a:prstGeom prst="rect">
            <a:avLst/>
          </a:prstGeom>
        </p:spPr>
        <p:txBody>
          <a:bodyPr anchor="t" rtlCol="false" tIns="0" lIns="0" bIns="0" rIns="0">
            <a:spAutoFit/>
          </a:bodyPr>
          <a:lstStyle/>
          <a:p>
            <a:pPr algn="ctr">
              <a:lnSpc>
                <a:spcPts val="4160"/>
              </a:lnSpc>
            </a:pPr>
            <a:r>
              <a:rPr lang="en-US" b="true" sz="3200" spc="288">
                <a:solidFill>
                  <a:srgbClr val="FBFDF4"/>
                </a:solidFill>
                <a:latin typeface="Lato Bold"/>
                <a:ea typeface="Lato Bold"/>
                <a:cs typeface="Lato Bold"/>
                <a:sym typeface="Lato Bold"/>
              </a:rPr>
              <a:t>ВІСЛЮЧОК ФІМА</a:t>
            </a:r>
          </a:p>
        </p:txBody>
      </p:sp>
      <p:sp>
        <p:nvSpPr>
          <p:cNvPr name="TextBox 7" id="7"/>
          <p:cNvSpPr txBox="true"/>
          <p:nvPr/>
        </p:nvSpPr>
        <p:spPr>
          <a:xfrm rot="0">
            <a:off x="8983123" y="2941549"/>
            <a:ext cx="9304877" cy="3657600"/>
          </a:xfrm>
          <a:prstGeom prst="rect">
            <a:avLst/>
          </a:prstGeom>
        </p:spPr>
        <p:txBody>
          <a:bodyPr anchor="t" rtlCol="false" tIns="0" lIns="0" bIns="0" rIns="0">
            <a:spAutoFit/>
          </a:bodyPr>
          <a:lstStyle/>
          <a:p>
            <a:pPr algn="l">
              <a:lnSpc>
                <a:spcPts val="9600"/>
              </a:lnSpc>
            </a:pPr>
            <a:r>
              <a:rPr lang="en-US" sz="8000" spc="240">
                <a:solidFill>
                  <a:srgbClr val="C29A74"/>
                </a:solidFill>
                <a:latin typeface="Didact Gothic"/>
                <a:ea typeface="Didact Gothic"/>
                <a:cs typeface="Didact Gothic"/>
                <a:sym typeface="Didact Gothic"/>
              </a:rPr>
              <a:t>ЗВІТ РОБОТИ БІБЛІОТЕКИ-ФІЛІЇ </a:t>
            </a:r>
          </a:p>
          <a:p>
            <a:pPr algn="l">
              <a:lnSpc>
                <a:spcPts val="9600"/>
              </a:lnSpc>
            </a:pPr>
            <a:r>
              <a:rPr lang="en-US" sz="8000" spc="240">
                <a:solidFill>
                  <a:srgbClr val="C29A74"/>
                </a:solidFill>
                <a:latin typeface="Didact Gothic"/>
                <a:ea typeface="Didact Gothic"/>
                <a:cs typeface="Didact Gothic"/>
                <a:sym typeface="Didact Gothic"/>
              </a:rPr>
              <a:t>с. Грушів</a:t>
            </a:r>
          </a:p>
        </p:txBody>
      </p:sp>
      <p:sp>
        <p:nvSpPr>
          <p:cNvPr name="TextBox 8" id="8"/>
          <p:cNvSpPr txBox="true"/>
          <p:nvPr/>
        </p:nvSpPr>
        <p:spPr>
          <a:xfrm rot="0">
            <a:off x="9308368" y="8418877"/>
            <a:ext cx="5921848" cy="521970"/>
          </a:xfrm>
          <a:prstGeom prst="rect">
            <a:avLst/>
          </a:prstGeom>
        </p:spPr>
        <p:txBody>
          <a:bodyPr anchor="t" rtlCol="false" tIns="0" lIns="0" bIns="0" rIns="0">
            <a:spAutoFit/>
          </a:bodyPr>
          <a:lstStyle/>
          <a:p>
            <a:pPr algn="l">
              <a:lnSpc>
                <a:spcPts val="4200"/>
              </a:lnSpc>
            </a:pPr>
            <a:r>
              <a:rPr lang="en-US" sz="2800" i="true" spc="112">
                <a:solidFill>
                  <a:srgbClr val="FBFDF4"/>
                </a:solidFill>
                <a:latin typeface="Lato Italics"/>
                <a:ea typeface="Lato Italics"/>
                <a:cs typeface="Lato Italics"/>
                <a:sym typeface="Lato Italics"/>
              </a:rPr>
              <a:t>2024 р.</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0">
            <a:off x="1022558" y="-397427"/>
            <a:ext cx="7806943" cy="10910719"/>
          </a:xfrm>
          <a:prstGeom prst="rect">
            <a:avLst/>
          </a:prstGeom>
          <a:solidFill>
            <a:srgbClr val="C29A74"/>
          </a:solidFill>
        </p:spPr>
      </p:sp>
      <p:sp>
        <p:nvSpPr>
          <p:cNvPr name="Freeform 3" id="3"/>
          <p:cNvSpPr/>
          <p:nvPr/>
        </p:nvSpPr>
        <p:spPr>
          <a:xfrm flipH="false" flipV="false" rot="0">
            <a:off x="9957529" y="3806077"/>
            <a:ext cx="8330471" cy="5550176"/>
          </a:xfrm>
          <a:custGeom>
            <a:avLst/>
            <a:gdLst/>
            <a:ahLst/>
            <a:cxnLst/>
            <a:rect r="r" b="b" t="t" l="l"/>
            <a:pathLst>
              <a:path h="5550176" w="8330471">
                <a:moveTo>
                  <a:pt x="0" y="0"/>
                </a:moveTo>
                <a:lnTo>
                  <a:pt x="8330471" y="0"/>
                </a:lnTo>
                <a:lnTo>
                  <a:pt x="8330471" y="5550177"/>
                </a:lnTo>
                <a:lnTo>
                  <a:pt x="0" y="5550177"/>
                </a:lnTo>
                <a:lnTo>
                  <a:pt x="0" y="0"/>
                </a:lnTo>
                <a:close/>
              </a:path>
            </a:pathLst>
          </a:custGeom>
          <a:blipFill>
            <a:blip r:embed="rId2"/>
            <a:stretch>
              <a:fillRect l="0" t="0" r="0" b="0"/>
            </a:stretch>
          </a:blipFill>
        </p:spPr>
      </p:sp>
      <p:sp>
        <p:nvSpPr>
          <p:cNvPr name="AutoShape 4" id="4"/>
          <p:cNvSpPr/>
          <p:nvPr/>
        </p:nvSpPr>
        <p:spPr>
          <a:xfrm rot="0">
            <a:off x="9957529" y="-507894"/>
            <a:ext cx="8947844" cy="4952855"/>
          </a:xfrm>
          <a:prstGeom prst="rect">
            <a:avLst/>
          </a:prstGeom>
          <a:solidFill>
            <a:srgbClr val="C29A74">
              <a:alpha val="49804"/>
            </a:srgbClr>
          </a:solidFill>
        </p:spPr>
      </p:sp>
      <p:sp>
        <p:nvSpPr>
          <p:cNvPr name="Freeform 5" id="5"/>
          <p:cNvSpPr/>
          <p:nvPr/>
        </p:nvSpPr>
        <p:spPr>
          <a:xfrm flipH="false" flipV="false" rot="0">
            <a:off x="1834256" y="5236465"/>
            <a:ext cx="6183547" cy="4119788"/>
          </a:xfrm>
          <a:custGeom>
            <a:avLst/>
            <a:gdLst/>
            <a:ahLst/>
            <a:cxnLst/>
            <a:rect r="r" b="b" t="t" l="l"/>
            <a:pathLst>
              <a:path h="4119788" w="6183547">
                <a:moveTo>
                  <a:pt x="0" y="0"/>
                </a:moveTo>
                <a:lnTo>
                  <a:pt x="6183547" y="0"/>
                </a:lnTo>
                <a:lnTo>
                  <a:pt x="6183547" y="4119789"/>
                </a:lnTo>
                <a:lnTo>
                  <a:pt x="0" y="4119789"/>
                </a:lnTo>
                <a:lnTo>
                  <a:pt x="0" y="0"/>
                </a:lnTo>
                <a:close/>
              </a:path>
            </a:pathLst>
          </a:custGeom>
          <a:blipFill>
            <a:blip r:embed="rId3"/>
            <a:stretch>
              <a:fillRect l="0" t="0" r="0" b="0"/>
            </a:stretch>
          </a:blipFill>
        </p:spPr>
      </p:sp>
      <p:sp>
        <p:nvSpPr>
          <p:cNvPr name="Freeform 6" id="6"/>
          <p:cNvSpPr/>
          <p:nvPr/>
        </p:nvSpPr>
        <p:spPr>
          <a:xfrm flipH="false" flipV="false" rot="0">
            <a:off x="1834256" y="515018"/>
            <a:ext cx="6183547" cy="4119788"/>
          </a:xfrm>
          <a:custGeom>
            <a:avLst/>
            <a:gdLst/>
            <a:ahLst/>
            <a:cxnLst/>
            <a:rect r="r" b="b" t="t" l="l"/>
            <a:pathLst>
              <a:path h="4119788" w="6183547">
                <a:moveTo>
                  <a:pt x="0" y="0"/>
                </a:moveTo>
                <a:lnTo>
                  <a:pt x="6183547" y="0"/>
                </a:lnTo>
                <a:lnTo>
                  <a:pt x="6183547" y="4119789"/>
                </a:lnTo>
                <a:lnTo>
                  <a:pt x="0" y="4119789"/>
                </a:lnTo>
                <a:lnTo>
                  <a:pt x="0" y="0"/>
                </a:lnTo>
                <a:close/>
              </a:path>
            </a:pathLst>
          </a:custGeom>
          <a:blipFill>
            <a:blip r:embed="rId4"/>
            <a:stretch>
              <a:fillRect l="0" t="0" r="0" b="0"/>
            </a:stretch>
          </a:blipFill>
        </p:spPr>
      </p:sp>
      <p:sp>
        <p:nvSpPr>
          <p:cNvPr name="TextBox 7" id="7"/>
          <p:cNvSpPr txBox="true"/>
          <p:nvPr/>
        </p:nvSpPr>
        <p:spPr>
          <a:xfrm rot="0">
            <a:off x="10542356" y="486443"/>
            <a:ext cx="7745644" cy="2935605"/>
          </a:xfrm>
          <a:prstGeom prst="rect">
            <a:avLst/>
          </a:prstGeom>
        </p:spPr>
        <p:txBody>
          <a:bodyPr anchor="t" rtlCol="false" tIns="0" lIns="0" bIns="0" rIns="0">
            <a:spAutoFit/>
          </a:bodyPr>
          <a:lstStyle/>
          <a:p>
            <a:pPr algn="l">
              <a:lnSpc>
                <a:spcPts val="4680"/>
              </a:lnSpc>
            </a:pPr>
            <a:r>
              <a:rPr lang="en-US" sz="3600" spc="288">
                <a:solidFill>
                  <a:srgbClr val="FBFDF4"/>
                </a:solidFill>
                <a:latin typeface="Didact Gothic"/>
                <a:ea typeface="Didact Gothic"/>
                <a:cs typeface="Didact Gothic"/>
                <a:sym typeface="Didact Gothic"/>
              </a:rPr>
              <a:t>ОСОБЛИВА АТМОСФЕРА ЗАТИШКУ, СВЯТА ТА ЗДІЙСНЕННЯ ДИТЯЧИХ МРІЙ У РЕЗИДЕНЦІЇ СВЯТОГО МИКОЛАЯ</a:t>
            </a:r>
          </a:p>
          <a:p>
            <a:pPr algn="l">
              <a:lnSpc>
                <a:spcPts val="468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29A74"/>
        </a:solidFill>
      </p:bgPr>
    </p:bg>
    <p:spTree>
      <p:nvGrpSpPr>
        <p:cNvPr id="1" name=""/>
        <p:cNvGrpSpPr/>
        <p:nvPr/>
      </p:nvGrpSpPr>
      <p:grpSpPr>
        <a:xfrm>
          <a:off x="0" y="0"/>
          <a:ext cx="0" cy="0"/>
          <a:chOff x="0" y="0"/>
          <a:chExt cx="0" cy="0"/>
        </a:xfrm>
      </p:grpSpPr>
      <p:sp>
        <p:nvSpPr>
          <p:cNvPr name="AutoShape 2" id="2"/>
          <p:cNvSpPr/>
          <p:nvPr/>
        </p:nvSpPr>
        <p:spPr>
          <a:xfrm rot="0">
            <a:off x="1028700" y="1256880"/>
            <a:ext cx="17846877" cy="1593355"/>
          </a:xfrm>
          <a:prstGeom prst="rect">
            <a:avLst/>
          </a:prstGeom>
          <a:solidFill>
            <a:srgbClr val="FBFDF4"/>
          </a:solidFill>
        </p:spPr>
      </p:sp>
      <p:sp>
        <p:nvSpPr>
          <p:cNvPr name="Freeform 3" id="3"/>
          <p:cNvSpPr/>
          <p:nvPr/>
        </p:nvSpPr>
        <p:spPr>
          <a:xfrm flipH="false" flipV="false" rot="0">
            <a:off x="13596855" y="3616021"/>
            <a:ext cx="4235323" cy="6356958"/>
          </a:xfrm>
          <a:custGeom>
            <a:avLst/>
            <a:gdLst/>
            <a:ahLst/>
            <a:cxnLst/>
            <a:rect r="r" b="b" t="t" l="l"/>
            <a:pathLst>
              <a:path h="6356958" w="4235323">
                <a:moveTo>
                  <a:pt x="0" y="0"/>
                </a:moveTo>
                <a:lnTo>
                  <a:pt x="4235324" y="0"/>
                </a:lnTo>
                <a:lnTo>
                  <a:pt x="4235324" y="6356958"/>
                </a:lnTo>
                <a:lnTo>
                  <a:pt x="0" y="6356958"/>
                </a:lnTo>
                <a:lnTo>
                  <a:pt x="0" y="0"/>
                </a:lnTo>
                <a:close/>
              </a:path>
            </a:pathLst>
          </a:custGeom>
          <a:blipFill>
            <a:blip r:embed="rId2"/>
            <a:stretch>
              <a:fillRect l="0" t="0" r="0" b="0"/>
            </a:stretch>
          </a:blipFill>
        </p:spPr>
      </p:sp>
      <p:sp>
        <p:nvSpPr>
          <p:cNvPr name="Freeform 4" id="4"/>
          <p:cNvSpPr/>
          <p:nvPr/>
        </p:nvSpPr>
        <p:spPr>
          <a:xfrm flipH="false" flipV="false" rot="0">
            <a:off x="13596855" y="642666"/>
            <a:ext cx="4235323" cy="2821784"/>
          </a:xfrm>
          <a:custGeom>
            <a:avLst/>
            <a:gdLst/>
            <a:ahLst/>
            <a:cxnLst/>
            <a:rect r="r" b="b" t="t" l="l"/>
            <a:pathLst>
              <a:path h="2821784" w="4235323">
                <a:moveTo>
                  <a:pt x="0" y="0"/>
                </a:moveTo>
                <a:lnTo>
                  <a:pt x="4235324" y="0"/>
                </a:lnTo>
                <a:lnTo>
                  <a:pt x="4235324" y="2821784"/>
                </a:lnTo>
                <a:lnTo>
                  <a:pt x="0" y="2821784"/>
                </a:lnTo>
                <a:lnTo>
                  <a:pt x="0" y="0"/>
                </a:lnTo>
                <a:close/>
              </a:path>
            </a:pathLst>
          </a:custGeom>
          <a:blipFill>
            <a:blip r:embed="rId3"/>
            <a:stretch>
              <a:fillRect l="0" t="0" r="0" b="0"/>
            </a:stretch>
          </a:blipFill>
        </p:spPr>
      </p:sp>
      <p:sp>
        <p:nvSpPr>
          <p:cNvPr name="TextBox 5" id="5"/>
          <p:cNvSpPr txBox="true"/>
          <p:nvPr/>
        </p:nvSpPr>
        <p:spPr>
          <a:xfrm rot="0">
            <a:off x="1028700" y="3066183"/>
            <a:ext cx="12568155" cy="6425565"/>
          </a:xfrm>
          <a:prstGeom prst="rect">
            <a:avLst/>
          </a:prstGeom>
        </p:spPr>
        <p:txBody>
          <a:bodyPr anchor="t" rtlCol="false" tIns="0" lIns="0" bIns="0" rIns="0">
            <a:spAutoFit/>
          </a:bodyPr>
          <a:lstStyle/>
          <a:p>
            <a:pPr algn="ctr">
              <a:lnSpc>
                <a:spcPts val="3900"/>
              </a:lnSpc>
            </a:pPr>
            <a:r>
              <a:rPr lang="en-US" sz="2600" spc="26">
                <a:solidFill>
                  <a:srgbClr val="FBFDF4"/>
                </a:solidFill>
                <a:latin typeface="Lato"/>
                <a:ea typeface="Lato"/>
                <a:cs typeface="Lato"/>
                <a:sym typeface="Lato"/>
              </a:rPr>
              <a:t>Резиденція святого Миколая —це справжня святкова країна, де збуваються дитячі мрії! Тут діти мають можливість пограти у веселі та цікаві ігри, адже атмосфера свята створена для того, щоб дарувати радість та незабутні емоції. </a:t>
            </a:r>
          </a:p>
          <a:p>
            <a:pPr algn="ctr">
              <a:lnSpc>
                <a:spcPts val="3900"/>
              </a:lnSpc>
            </a:pPr>
            <a:r>
              <a:rPr lang="en-US" sz="2600" spc="26">
                <a:solidFill>
                  <a:srgbClr val="FBFDF4"/>
                </a:solidFill>
                <a:latin typeface="Lato"/>
                <a:ea typeface="Lato"/>
                <a:cs typeface="Lato"/>
                <a:sym typeface="Lato"/>
              </a:rPr>
              <a:t>Катання з гірки — одна з найулюбленіших розваг маленьких гостей. Сміх та веселі крики дітей, які ковзають по снігу, створюють атмосферу неймовірного затишку та радості.</a:t>
            </a:r>
          </a:p>
          <a:p>
            <a:pPr algn="ctr">
              <a:lnSpc>
                <a:spcPts val="3900"/>
              </a:lnSpc>
            </a:pPr>
            <a:r>
              <a:rPr lang="en-US" sz="2600" spc="26">
                <a:solidFill>
                  <a:srgbClr val="FBFDF4"/>
                </a:solidFill>
                <a:latin typeface="Lato"/>
                <a:ea typeface="Lato"/>
                <a:cs typeface="Lato"/>
                <a:sym typeface="Lato"/>
              </a:rPr>
              <a:t>Прогулюючись по Резиденції, не можна не помітити чудові казкові декорації, які оточують кожен куточок цього місця. Усі елементи декору продумані до найменших деталей, що дозволяє повністю зануритись у атмосферу свята. Усі дитячі мрії, про яких говорять на листівках до святого Миколая, оживають тут.</a:t>
            </a:r>
          </a:p>
          <a:p>
            <a:pPr algn="ctr">
              <a:lnSpc>
                <a:spcPts val="3900"/>
              </a:lnSpc>
            </a:pPr>
            <a:r>
              <a:rPr lang="en-US" sz="2600" spc="26">
                <a:solidFill>
                  <a:srgbClr val="FBFDF4"/>
                </a:solidFill>
                <a:latin typeface="Lato"/>
                <a:ea typeface="Lato"/>
                <a:cs typeface="Lato"/>
                <a:sym typeface="Lato"/>
              </a:rPr>
              <a:t>Не менш захопливими є зустрічі з чудовими тваринками, такими як ослик Фімка та овечки, що стали справжніми улюбленцями відвідувачів. Вони не тільки радують дітей, але й додають особливий шарм святковій атмосфері.</a:t>
            </a:r>
          </a:p>
        </p:txBody>
      </p:sp>
      <p:sp>
        <p:nvSpPr>
          <p:cNvPr name="Freeform 6" id="6"/>
          <p:cNvSpPr/>
          <p:nvPr/>
        </p:nvSpPr>
        <p:spPr>
          <a:xfrm flipH="false" flipV="false" rot="0">
            <a:off x="5941575" y="642666"/>
            <a:ext cx="3580629" cy="2385594"/>
          </a:xfrm>
          <a:custGeom>
            <a:avLst/>
            <a:gdLst/>
            <a:ahLst/>
            <a:cxnLst/>
            <a:rect r="r" b="b" t="t" l="l"/>
            <a:pathLst>
              <a:path h="2385594" w="3580629">
                <a:moveTo>
                  <a:pt x="0" y="0"/>
                </a:moveTo>
                <a:lnTo>
                  <a:pt x="3580629" y="0"/>
                </a:lnTo>
                <a:lnTo>
                  <a:pt x="3580629" y="2385594"/>
                </a:lnTo>
                <a:lnTo>
                  <a:pt x="0" y="2385594"/>
                </a:lnTo>
                <a:lnTo>
                  <a:pt x="0" y="0"/>
                </a:lnTo>
                <a:close/>
              </a:path>
            </a:pathLst>
          </a:custGeom>
          <a:blipFill>
            <a:blip r:embed="rId4"/>
            <a:stretch>
              <a:fillRect l="0" t="0" r="0" b="0"/>
            </a:stretch>
          </a:blipFill>
        </p:spPr>
      </p:sp>
      <p:sp>
        <p:nvSpPr>
          <p:cNvPr name="Freeform 7" id="7"/>
          <p:cNvSpPr/>
          <p:nvPr/>
        </p:nvSpPr>
        <p:spPr>
          <a:xfrm flipH="false" flipV="false" rot="0">
            <a:off x="9769215" y="642666"/>
            <a:ext cx="3580629" cy="2385594"/>
          </a:xfrm>
          <a:custGeom>
            <a:avLst/>
            <a:gdLst/>
            <a:ahLst/>
            <a:cxnLst/>
            <a:rect r="r" b="b" t="t" l="l"/>
            <a:pathLst>
              <a:path h="2385594" w="3580629">
                <a:moveTo>
                  <a:pt x="0" y="0"/>
                </a:moveTo>
                <a:lnTo>
                  <a:pt x="3580629" y="0"/>
                </a:lnTo>
                <a:lnTo>
                  <a:pt x="3580629" y="2385594"/>
                </a:lnTo>
                <a:lnTo>
                  <a:pt x="0" y="2385594"/>
                </a:lnTo>
                <a:lnTo>
                  <a:pt x="0" y="0"/>
                </a:lnTo>
                <a:close/>
              </a:path>
            </a:pathLst>
          </a:custGeom>
          <a:blipFill>
            <a:blip r:embed="rId5"/>
            <a:stretch>
              <a:fillRect l="0" t="0" r="0" b="0"/>
            </a:stretch>
          </a:blipFill>
        </p:spPr>
      </p:sp>
      <p:sp>
        <p:nvSpPr>
          <p:cNvPr name="Freeform 8" id="8"/>
          <p:cNvSpPr/>
          <p:nvPr/>
        </p:nvSpPr>
        <p:spPr>
          <a:xfrm flipH="false" flipV="false" rot="0">
            <a:off x="2135488" y="642666"/>
            <a:ext cx="3558437" cy="2370809"/>
          </a:xfrm>
          <a:custGeom>
            <a:avLst/>
            <a:gdLst/>
            <a:ahLst/>
            <a:cxnLst/>
            <a:rect r="r" b="b" t="t" l="l"/>
            <a:pathLst>
              <a:path h="2370809" w="3558437">
                <a:moveTo>
                  <a:pt x="0" y="0"/>
                </a:moveTo>
                <a:lnTo>
                  <a:pt x="3558437" y="0"/>
                </a:lnTo>
                <a:lnTo>
                  <a:pt x="3558437" y="2370809"/>
                </a:lnTo>
                <a:lnTo>
                  <a:pt x="0" y="2370809"/>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29A74"/>
        </a:solidFill>
      </p:bgPr>
    </p:bg>
    <p:spTree>
      <p:nvGrpSpPr>
        <p:cNvPr id="1" name=""/>
        <p:cNvGrpSpPr/>
        <p:nvPr/>
      </p:nvGrpSpPr>
      <p:grpSpPr>
        <a:xfrm>
          <a:off x="0" y="0"/>
          <a:ext cx="0" cy="0"/>
          <a:chOff x="0" y="0"/>
          <a:chExt cx="0" cy="0"/>
        </a:xfrm>
      </p:grpSpPr>
      <p:sp>
        <p:nvSpPr>
          <p:cNvPr name="Freeform 2" id="2"/>
          <p:cNvSpPr/>
          <p:nvPr/>
        </p:nvSpPr>
        <p:spPr>
          <a:xfrm flipH="false" flipV="false" rot="0">
            <a:off x="9525" y="0"/>
            <a:ext cx="18288000" cy="12207240"/>
          </a:xfrm>
          <a:custGeom>
            <a:avLst/>
            <a:gdLst/>
            <a:ahLst/>
            <a:cxnLst/>
            <a:rect r="r" b="b" t="t" l="l"/>
            <a:pathLst>
              <a:path h="12207240" w="18288000">
                <a:moveTo>
                  <a:pt x="0" y="0"/>
                </a:moveTo>
                <a:lnTo>
                  <a:pt x="18288000" y="0"/>
                </a:lnTo>
                <a:lnTo>
                  <a:pt x="18288000" y="12207240"/>
                </a:lnTo>
                <a:lnTo>
                  <a:pt x="0" y="12207240"/>
                </a:lnTo>
                <a:lnTo>
                  <a:pt x="0" y="0"/>
                </a:lnTo>
                <a:close/>
              </a:path>
            </a:pathLst>
          </a:custGeom>
          <a:blipFill>
            <a:blip r:embed="rId2">
              <a:alphaModFix amt="50000"/>
            </a:blip>
            <a:stretch>
              <a:fillRect l="-10759" t="-10759" r="0" b="0"/>
            </a:stretch>
          </a:blipFill>
        </p:spPr>
      </p:sp>
      <p:sp>
        <p:nvSpPr>
          <p:cNvPr name="AutoShape 3" id="3"/>
          <p:cNvSpPr/>
          <p:nvPr/>
        </p:nvSpPr>
        <p:spPr>
          <a:xfrm rot="0">
            <a:off x="11479750" y="0"/>
            <a:ext cx="6442772" cy="9541637"/>
          </a:xfrm>
          <a:prstGeom prst="rect">
            <a:avLst/>
          </a:prstGeom>
          <a:solidFill>
            <a:srgbClr val="FBFDF4">
              <a:alpha val="75686"/>
            </a:srgbClr>
          </a:solidFill>
        </p:spPr>
      </p:sp>
      <p:sp>
        <p:nvSpPr>
          <p:cNvPr name="AutoShape 4" id="4"/>
          <p:cNvSpPr/>
          <p:nvPr/>
        </p:nvSpPr>
        <p:spPr>
          <a:xfrm rot="0">
            <a:off x="0" y="0"/>
            <a:ext cx="2075018" cy="10287000"/>
          </a:xfrm>
          <a:prstGeom prst="rect">
            <a:avLst/>
          </a:prstGeom>
          <a:solidFill>
            <a:srgbClr val="C29A74"/>
          </a:solidFill>
        </p:spPr>
      </p:sp>
      <p:sp>
        <p:nvSpPr>
          <p:cNvPr name="TextBox 5" id="5"/>
          <p:cNvSpPr txBox="true"/>
          <p:nvPr/>
        </p:nvSpPr>
        <p:spPr>
          <a:xfrm rot="0">
            <a:off x="11806258" y="157543"/>
            <a:ext cx="5789756" cy="9188450"/>
          </a:xfrm>
          <a:prstGeom prst="rect">
            <a:avLst/>
          </a:prstGeom>
        </p:spPr>
        <p:txBody>
          <a:bodyPr anchor="t" rtlCol="false" tIns="0" lIns="0" bIns="0" rIns="0">
            <a:spAutoFit/>
          </a:bodyPr>
          <a:lstStyle/>
          <a:p>
            <a:pPr algn="ctr">
              <a:lnSpc>
                <a:spcPts val="5199"/>
              </a:lnSpc>
            </a:pPr>
            <a:r>
              <a:rPr lang="en-US" sz="3999" i="true" spc="319">
                <a:solidFill>
                  <a:srgbClr val="532E1D"/>
                </a:solidFill>
                <a:latin typeface="Lato Italics"/>
                <a:ea typeface="Lato Italics"/>
                <a:cs typeface="Lato Italics"/>
                <a:sym typeface="Lato Italics"/>
              </a:rPr>
              <a:t>В 2025 РОЦІ БІБЛІОТЕКА БУДЕ ПРАЦЮВАТИ В РАМКАХ НАСТУПНИХ ПРОЕКТІВ:</a:t>
            </a:r>
          </a:p>
          <a:p>
            <a:pPr algn="ctr">
              <a:lnSpc>
                <a:spcPts val="5199"/>
              </a:lnSpc>
            </a:pPr>
            <a:r>
              <a:rPr lang="en-US" sz="3999" i="true" spc="319">
                <a:solidFill>
                  <a:srgbClr val="532E1D"/>
                </a:solidFill>
                <a:latin typeface="Lato Italics"/>
                <a:ea typeface="Lato Italics"/>
                <a:cs typeface="Lato Italics"/>
                <a:sym typeface="Lato Italics"/>
              </a:rPr>
              <a:t>«РЕЗИДЕНЦІЯ СВЯТОГО МИКОЛАЯ», </a:t>
            </a:r>
          </a:p>
          <a:p>
            <a:pPr algn="ctr">
              <a:lnSpc>
                <a:spcPts val="5199"/>
              </a:lnSpc>
            </a:pPr>
            <a:r>
              <a:rPr lang="en-US" sz="3999" i="true" spc="319">
                <a:solidFill>
                  <a:srgbClr val="532E1D"/>
                </a:solidFill>
                <a:latin typeface="Lato Italics"/>
                <a:ea typeface="Lato Italics"/>
                <a:cs typeface="Lato Italics"/>
                <a:sym typeface="Lato Italics"/>
              </a:rPr>
              <a:t>ЛІТНЯ РЕЗИДЕНЦІЯ СВЯТОГО МИКОЛАЯ: ЧАРІВНІ КАНІКУЛИ ЦІЛИЙ РІК»</a:t>
            </a:r>
          </a:p>
          <a:p>
            <a:pPr algn="ctr">
              <a:lnSpc>
                <a:spcPts val="5199"/>
              </a:lnSpc>
            </a:pPr>
            <a:r>
              <a:rPr lang="en-US" sz="3999" i="true" spc="319">
                <a:solidFill>
                  <a:srgbClr val="532E1D"/>
                </a:solidFill>
                <a:latin typeface="Lato Italics"/>
                <a:ea typeface="Lato Italics"/>
                <a:cs typeface="Lato Italics"/>
                <a:sym typeface="Lato Italics"/>
              </a:rPr>
              <a:t>ТА «АКТИВНА ТЕРИТОРІЯ»</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0">
            <a:off x="-410647" y="1028700"/>
            <a:ext cx="16667946" cy="8229600"/>
          </a:xfrm>
          <a:prstGeom prst="rect">
            <a:avLst/>
          </a:prstGeom>
          <a:solidFill>
            <a:srgbClr val="C29A74">
              <a:alpha val="6667"/>
            </a:srgbClr>
          </a:solidFill>
        </p:spPr>
      </p:sp>
      <p:sp>
        <p:nvSpPr>
          <p:cNvPr name="AutoShape 3" id="3"/>
          <p:cNvSpPr/>
          <p:nvPr/>
        </p:nvSpPr>
        <p:spPr>
          <a:xfrm rot="-5400000">
            <a:off x="-4266710" y="3742393"/>
            <a:ext cx="10811317" cy="2277896"/>
          </a:xfrm>
          <a:prstGeom prst="rect">
            <a:avLst/>
          </a:prstGeom>
          <a:solidFill>
            <a:srgbClr val="C29A74">
              <a:alpha val="49804"/>
            </a:srgbClr>
          </a:solidFill>
        </p:spPr>
      </p:sp>
      <p:sp>
        <p:nvSpPr>
          <p:cNvPr name="TextBox 4" id="4"/>
          <p:cNvSpPr txBox="true"/>
          <p:nvPr/>
        </p:nvSpPr>
        <p:spPr>
          <a:xfrm rot="0">
            <a:off x="1028700" y="589946"/>
            <a:ext cx="13557437" cy="950886"/>
          </a:xfrm>
          <a:prstGeom prst="rect">
            <a:avLst/>
          </a:prstGeom>
        </p:spPr>
        <p:txBody>
          <a:bodyPr anchor="t" rtlCol="false" tIns="0" lIns="0" bIns="0" rIns="0">
            <a:spAutoFit/>
          </a:bodyPr>
          <a:lstStyle/>
          <a:p>
            <a:pPr algn="l">
              <a:lnSpc>
                <a:spcPts val="7859"/>
              </a:lnSpc>
            </a:pPr>
            <a:r>
              <a:rPr lang="en-US" sz="5239" spc="52">
                <a:solidFill>
                  <a:srgbClr val="532E1D"/>
                </a:solidFill>
                <a:latin typeface="Lato"/>
                <a:ea typeface="Lato"/>
                <a:cs typeface="Lato"/>
                <a:sym typeface="Lato"/>
              </a:rPr>
              <a:t>ПРОЄКТ«АКТИВНА ТЕРИТОРІЯ» </a:t>
            </a:r>
          </a:p>
        </p:txBody>
      </p:sp>
      <p:sp>
        <p:nvSpPr>
          <p:cNvPr name="Freeform 5" id="5"/>
          <p:cNvSpPr/>
          <p:nvPr/>
        </p:nvSpPr>
        <p:spPr>
          <a:xfrm flipH="false" flipV="false" rot="0">
            <a:off x="1028700" y="1897789"/>
            <a:ext cx="8424364" cy="5623263"/>
          </a:xfrm>
          <a:custGeom>
            <a:avLst/>
            <a:gdLst/>
            <a:ahLst/>
            <a:cxnLst/>
            <a:rect r="r" b="b" t="t" l="l"/>
            <a:pathLst>
              <a:path h="5623263" w="8424364">
                <a:moveTo>
                  <a:pt x="0" y="0"/>
                </a:moveTo>
                <a:lnTo>
                  <a:pt x="8424364" y="0"/>
                </a:lnTo>
                <a:lnTo>
                  <a:pt x="8424364" y="5623263"/>
                </a:lnTo>
                <a:lnTo>
                  <a:pt x="0" y="5623263"/>
                </a:lnTo>
                <a:lnTo>
                  <a:pt x="0" y="0"/>
                </a:lnTo>
                <a:close/>
              </a:path>
            </a:pathLst>
          </a:custGeom>
          <a:blipFill>
            <a:blip r:embed="rId2"/>
            <a:stretch>
              <a:fillRect l="0" t="0" r="0" b="0"/>
            </a:stretch>
          </a:blipFill>
        </p:spPr>
      </p:sp>
      <p:sp>
        <p:nvSpPr>
          <p:cNvPr name="TextBox 6" id="6"/>
          <p:cNvSpPr txBox="true"/>
          <p:nvPr/>
        </p:nvSpPr>
        <p:spPr>
          <a:xfrm rot="0">
            <a:off x="9819953" y="1869214"/>
            <a:ext cx="8255000" cy="7418070"/>
          </a:xfrm>
          <a:prstGeom prst="rect">
            <a:avLst/>
          </a:prstGeom>
        </p:spPr>
        <p:txBody>
          <a:bodyPr anchor="t" rtlCol="false" tIns="0" lIns="0" bIns="0" rIns="0">
            <a:spAutoFit/>
          </a:bodyPr>
          <a:lstStyle/>
          <a:p>
            <a:pPr algn="l">
              <a:lnSpc>
                <a:spcPts val="3120"/>
              </a:lnSpc>
              <a:spcBef>
                <a:spcPct val="0"/>
              </a:spcBef>
            </a:pPr>
            <a:r>
              <a:rPr lang="en-US" sz="2400" spc="192">
                <a:solidFill>
                  <a:srgbClr val="532E1D"/>
                </a:solidFill>
                <a:latin typeface="Lato"/>
                <a:ea typeface="Lato"/>
                <a:cs typeface="Lato"/>
                <a:sym typeface="Lato"/>
              </a:rPr>
              <a:t>Проєкт </a:t>
            </a:r>
            <a:r>
              <a:rPr lang="en-US" sz="2400" spc="192">
                <a:solidFill>
                  <a:srgbClr val="532E1D"/>
                </a:solidFill>
                <a:latin typeface="Lato"/>
                <a:ea typeface="Lato"/>
                <a:cs typeface="Lato"/>
                <a:sym typeface="Lato"/>
              </a:rPr>
              <a:t>спрямований на створення багатофункціонального простору відпочинку та розвитку на тереторії бібліотеки. Цей простір стане центром культурного, спортивного та соціального життя села, об'єднає людей різних поколінь та сприятиме розвитку громади.</a:t>
            </a:r>
          </a:p>
          <a:p>
            <a:pPr algn="l">
              <a:lnSpc>
                <a:spcPts val="3120"/>
              </a:lnSpc>
              <a:spcBef>
                <a:spcPct val="0"/>
              </a:spcBef>
            </a:pPr>
          </a:p>
          <a:p>
            <a:pPr algn="l">
              <a:lnSpc>
                <a:spcPts val="3120"/>
              </a:lnSpc>
              <a:spcBef>
                <a:spcPct val="0"/>
              </a:spcBef>
            </a:pPr>
            <a:r>
              <a:rPr lang="en-US" sz="2400" spc="192">
                <a:solidFill>
                  <a:srgbClr val="532E1D"/>
                </a:solidFill>
                <a:latin typeface="Lato"/>
                <a:ea typeface="Lato"/>
                <a:cs typeface="Lato"/>
                <a:sym typeface="Lato"/>
              </a:rPr>
              <a:t>Ми створимо комфортний та безпечний простір для відпочинку та дозвілля гостей та мешканців села.</a:t>
            </a:r>
          </a:p>
          <a:p>
            <a:pPr algn="l">
              <a:lnSpc>
                <a:spcPts val="3120"/>
              </a:lnSpc>
              <a:spcBef>
                <a:spcPct val="0"/>
              </a:spcBef>
            </a:pPr>
            <a:r>
              <a:rPr lang="en-US" sz="2400" spc="192">
                <a:solidFill>
                  <a:srgbClr val="532E1D"/>
                </a:solidFill>
                <a:latin typeface="Lato"/>
                <a:ea typeface="Lato"/>
                <a:cs typeface="Lato"/>
                <a:sym typeface="Lato"/>
              </a:rPr>
              <a:t>Залучимо молодь до активного способу життя та спорту.</a:t>
            </a:r>
          </a:p>
          <a:p>
            <a:pPr algn="l">
              <a:lnSpc>
                <a:spcPts val="3120"/>
              </a:lnSpc>
              <a:spcBef>
                <a:spcPct val="0"/>
              </a:spcBef>
            </a:pPr>
            <a:r>
              <a:rPr lang="en-US" sz="2400" spc="192">
                <a:solidFill>
                  <a:srgbClr val="532E1D"/>
                </a:solidFill>
                <a:latin typeface="Lato"/>
                <a:ea typeface="Lato"/>
                <a:cs typeface="Lato"/>
                <a:sym typeface="Lato"/>
              </a:rPr>
              <a:t>Розвинемо читацькі інтереси та популяризуватимемо бібліотеку як культурний центр села.</a:t>
            </a:r>
          </a:p>
          <a:p>
            <a:pPr algn="l">
              <a:lnSpc>
                <a:spcPts val="3120"/>
              </a:lnSpc>
              <a:spcBef>
                <a:spcPct val="0"/>
              </a:spcBef>
            </a:pPr>
            <a:r>
              <a:rPr lang="en-US" sz="2400" spc="192">
                <a:solidFill>
                  <a:srgbClr val="532E1D"/>
                </a:solidFill>
                <a:latin typeface="Lato"/>
                <a:ea typeface="Lato"/>
                <a:cs typeface="Lato"/>
                <a:sym typeface="Lato"/>
              </a:rPr>
              <a:t>Створимо умови для проведення різноманітних заходів та свят.</a:t>
            </a:r>
          </a:p>
          <a:p>
            <a:pPr algn="l">
              <a:lnSpc>
                <a:spcPts val="3120"/>
              </a:lnSpc>
              <a:spcBef>
                <a:spcPct val="0"/>
              </a:spcBef>
            </a:pPr>
            <a:r>
              <a:rPr lang="en-US" sz="2400" spc="192">
                <a:solidFill>
                  <a:srgbClr val="532E1D"/>
                </a:solidFill>
                <a:latin typeface="Lato"/>
                <a:ea typeface="Lato"/>
                <a:cs typeface="Lato"/>
                <a:sym typeface="Lato"/>
              </a:rPr>
              <a:t>Будемо зберігати природне середовище та виховувати в молоді повагу до природи.</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0">
            <a:off x="-190150" y="8662617"/>
            <a:ext cx="18683539" cy="1890594"/>
          </a:xfrm>
          <a:prstGeom prst="rect">
            <a:avLst/>
          </a:prstGeom>
          <a:solidFill>
            <a:srgbClr val="C29A74"/>
          </a:solidFill>
        </p:spPr>
      </p:sp>
      <p:sp>
        <p:nvSpPr>
          <p:cNvPr name="Freeform 3" id="3"/>
          <p:cNvSpPr/>
          <p:nvPr/>
        </p:nvSpPr>
        <p:spPr>
          <a:xfrm flipH="false" flipV="false" rot="0">
            <a:off x="9328856" y="1844128"/>
            <a:ext cx="8523746" cy="5689600"/>
          </a:xfrm>
          <a:custGeom>
            <a:avLst/>
            <a:gdLst/>
            <a:ahLst/>
            <a:cxnLst/>
            <a:rect r="r" b="b" t="t" l="l"/>
            <a:pathLst>
              <a:path h="5689600" w="8523746">
                <a:moveTo>
                  <a:pt x="0" y="0"/>
                </a:moveTo>
                <a:lnTo>
                  <a:pt x="8523745" y="0"/>
                </a:lnTo>
                <a:lnTo>
                  <a:pt x="8523745" y="5689600"/>
                </a:lnTo>
                <a:lnTo>
                  <a:pt x="0" y="5689600"/>
                </a:lnTo>
                <a:lnTo>
                  <a:pt x="0" y="0"/>
                </a:lnTo>
                <a:close/>
              </a:path>
            </a:pathLst>
          </a:custGeom>
          <a:blipFill>
            <a:blip r:embed="rId2"/>
            <a:stretch>
              <a:fillRect l="0" t="0" r="0" b="0"/>
            </a:stretch>
          </a:blipFill>
        </p:spPr>
      </p:sp>
      <p:sp>
        <p:nvSpPr>
          <p:cNvPr name="TextBox 4" id="4"/>
          <p:cNvSpPr txBox="true"/>
          <p:nvPr/>
        </p:nvSpPr>
        <p:spPr>
          <a:xfrm rot="0">
            <a:off x="263704" y="340056"/>
            <a:ext cx="17760592" cy="1329664"/>
          </a:xfrm>
          <a:prstGeom prst="rect">
            <a:avLst/>
          </a:prstGeom>
        </p:spPr>
        <p:txBody>
          <a:bodyPr anchor="t" rtlCol="false" tIns="0" lIns="0" bIns="0" rIns="0">
            <a:spAutoFit/>
          </a:bodyPr>
          <a:lstStyle/>
          <a:p>
            <a:pPr algn="ctr">
              <a:lnSpc>
                <a:spcPts val="5267"/>
              </a:lnSpc>
            </a:pPr>
            <a:r>
              <a:rPr lang="en-US" sz="4052" i="true" spc="324">
                <a:solidFill>
                  <a:srgbClr val="532E1D"/>
                </a:solidFill>
                <a:latin typeface="Lato Italics"/>
                <a:ea typeface="Lato Italics"/>
                <a:cs typeface="Lato Italics"/>
                <a:sym typeface="Lato Italics"/>
              </a:rPr>
              <a:t> ПРОЄКТ «ЛІТНЯ РЕЗИДЕНЦІЯ СВЯТОГО МИКОЛАЯ:</a:t>
            </a:r>
          </a:p>
          <a:p>
            <a:pPr algn="ctr">
              <a:lnSpc>
                <a:spcPts val="5267"/>
              </a:lnSpc>
            </a:pPr>
            <a:r>
              <a:rPr lang="en-US" sz="4052" i="true" spc="324">
                <a:solidFill>
                  <a:srgbClr val="532E1D"/>
                </a:solidFill>
                <a:latin typeface="Lato Italics"/>
                <a:ea typeface="Lato Italics"/>
                <a:cs typeface="Lato Italics"/>
                <a:sym typeface="Lato Italics"/>
              </a:rPr>
              <a:t>ЧАРІВНІ КАНІКУЛИ ЦІЛИЙ РІК»</a:t>
            </a:r>
          </a:p>
        </p:txBody>
      </p:sp>
      <p:sp>
        <p:nvSpPr>
          <p:cNvPr name="TextBox 5" id="5"/>
          <p:cNvSpPr txBox="true"/>
          <p:nvPr/>
        </p:nvSpPr>
        <p:spPr>
          <a:xfrm rot="0">
            <a:off x="619478" y="3105150"/>
            <a:ext cx="8427156" cy="3981450"/>
          </a:xfrm>
          <a:prstGeom prst="rect">
            <a:avLst/>
          </a:prstGeom>
        </p:spPr>
        <p:txBody>
          <a:bodyPr anchor="t" rtlCol="false" tIns="0" lIns="0" bIns="0" rIns="0">
            <a:spAutoFit/>
          </a:bodyPr>
          <a:lstStyle/>
          <a:p>
            <a:pPr algn="ctr">
              <a:lnSpc>
                <a:spcPts val="4500"/>
              </a:lnSpc>
              <a:spcBef>
                <a:spcPct val="0"/>
              </a:spcBef>
            </a:pPr>
            <a:r>
              <a:rPr lang="en-US" sz="3000" spc="30">
                <a:solidFill>
                  <a:srgbClr val="532E1D"/>
                </a:solidFill>
                <a:latin typeface="Lato"/>
                <a:ea typeface="Lato"/>
                <a:cs typeface="Lato"/>
                <a:sym typeface="Lato"/>
              </a:rPr>
              <a:t>Літня резиденція Святого Миколая – це інтерактивний простір, де діти можуть не тільки відпочивати, а й навчатися, розвивати свої творчі здібності та пізнавати світ. Проєкт передбачає створення тематичних зон, проведення різноманітних заходів та співпрацю з місцевими громадами.</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5400000">
            <a:off x="2325039" y="-3035060"/>
            <a:ext cx="4403253" cy="9750802"/>
          </a:xfrm>
          <a:prstGeom prst="rect">
            <a:avLst/>
          </a:prstGeom>
          <a:solidFill>
            <a:srgbClr val="C29A74"/>
          </a:solidFill>
        </p:spPr>
      </p:sp>
      <p:sp>
        <p:nvSpPr>
          <p:cNvPr name="Freeform 3" id="3"/>
          <p:cNvSpPr/>
          <p:nvPr/>
        </p:nvSpPr>
        <p:spPr>
          <a:xfrm flipH="false" flipV="false" rot="0">
            <a:off x="11633870" y="134732"/>
            <a:ext cx="4540942" cy="4540942"/>
          </a:xfrm>
          <a:custGeom>
            <a:avLst/>
            <a:gdLst/>
            <a:ahLst/>
            <a:cxnLst/>
            <a:rect r="r" b="b" t="t" l="l"/>
            <a:pathLst>
              <a:path h="4540942" w="4540942">
                <a:moveTo>
                  <a:pt x="0" y="0"/>
                </a:moveTo>
                <a:lnTo>
                  <a:pt x="4540942" y="0"/>
                </a:lnTo>
                <a:lnTo>
                  <a:pt x="4540942" y="4540943"/>
                </a:lnTo>
                <a:lnTo>
                  <a:pt x="0" y="4540943"/>
                </a:lnTo>
                <a:lnTo>
                  <a:pt x="0" y="0"/>
                </a:lnTo>
                <a:close/>
              </a:path>
            </a:pathLst>
          </a:custGeom>
          <a:blipFill>
            <a:blip r:embed="rId2"/>
            <a:stretch>
              <a:fillRect l="0" t="0" r="0" b="0"/>
            </a:stretch>
          </a:blipFill>
        </p:spPr>
      </p:sp>
      <p:sp>
        <p:nvSpPr>
          <p:cNvPr name="Freeform 4" id="4"/>
          <p:cNvSpPr/>
          <p:nvPr/>
        </p:nvSpPr>
        <p:spPr>
          <a:xfrm flipH="false" flipV="false" rot="0">
            <a:off x="14439194" y="5993743"/>
            <a:ext cx="3471236" cy="3471236"/>
          </a:xfrm>
          <a:custGeom>
            <a:avLst/>
            <a:gdLst/>
            <a:ahLst/>
            <a:cxnLst/>
            <a:rect r="r" b="b" t="t" l="l"/>
            <a:pathLst>
              <a:path h="3471236" w="3471236">
                <a:moveTo>
                  <a:pt x="0" y="0"/>
                </a:moveTo>
                <a:lnTo>
                  <a:pt x="3471236" y="0"/>
                </a:lnTo>
                <a:lnTo>
                  <a:pt x="3471236" y="3471236"/>
                </a:lnTo>
                <a:lnTo>
                  <a:pt x="0" y="3471236"/>
                </a:lnTo>
                <a:lnTo>
                  <a:pt x="0" y="0"/>
                </a:lnTo>
                <a:close/>
              </a:path>
            </a:pathLst>
          </a:custGeom>
          <a:blipFill>
            <a:blip r:embed="rId3"/>
            <a:stretch>
              <a:fillRect l="0" t="0" r="0" b="0"/>
            </a:stretch>
          </a:blipFill>
        </p:spPr>
      </p:sp>
      <p:sp>
        <p:nvSpPr>
          <p:cNvPr name="Freeform 5" id="5"/>
          <p:cNvSpPr/>
          <p:nvPr/>
        </p:nvSpPr>
        <p:spPr>
          <a:xfrm flipH="false" flipV="false" rot="0">
            <a:off x="9888410" y="5993743"/>
            <a:ext cx="3471236" cy="3471236"/>
          </a:xfrm>
          <a:custGeom>
            <a:avLst/>
            <a:gdLst/>
            <a:ahLst/>
            <a:cxnLst/>
            <a:rect r="r" b="b" t="t" l="l"/>
            <a:pathLst>
              <a:path h="3471236" w="3471236">
                <a:moveTo>
                  <a:pt x="0" y="0"/>
                </a:moveTo>
                <a:lnTo>
                  <a:pt x="3471236" y="0"/>
                </a:lnTo>
                <a:lnTo>
                  <a:pt x="3471236" y="3471236"/>
                </a:lnTo>
                <a:lnTo>
                  <a:pt x="0" y="3471236"/>
                </a:lnTo>
                <a:lnTo>
                  <a:pt x="0" y="0"/>
                </a:lnTo>
                <a:close/>
              </a:path>
            </a:pathLst>
          </a:custGeom>
          <a:blipFill>
            <a:blip r:embed="rId4"/>
            <a:stretch>
              <a:fillRect l="0" t="0" r="0" b="0"/>
            </a:stretch>
          </a:blipFill>
        </p:spPr>
      </p:sp>
      <p:sp>
        <p:nvSpPr>
          <p:cNvPr name="Freeform 6" id="6"/>
          <p:cNvSpPr/>
          <p:nvPr/>
        </p:nvSpPr>
        <p:spPr>
          <a:xfrm flipH="false" flipV="false" rot="0">
            <a:off x="0" y="4041967"/>
            <a:ext cx="9402067" cy="6264127"/>
          </a:xfrm>
          <a:custGeom>
            <a:avLst/>
            <a:gdLst/>
            <a:ahLst/>
            <a:cxnLst/>
            <a:rect r="r" b="b" t="t" l="l"/>
            <a:pathLst>
              <a:path h="6264127" w="9402067">
                <a:moveTo>
                  <a:pt x="0" y="0"/>
                </a:moveTo>
                <a:lnTo>
                  <a:pt x="9402067" y="0"/>
                </a:lnTo>
                <a:lnTo>
                  <a:pt x="9402067" y="6264127"/>
                </a:lnTo>
                <a:lnTo>
                  <a:pt x="0" y="6264127"/>
                </a:lnTo>
                <a:lnTo>
                  <a:pt x="0" y="0"/>
                </a:lnTo>
                <a:close/>
              </a:path>
            </a:pathLst>
          </a:custGeom>
          <a:blipFill>
            <a:blip r:embed="rId5"/>
            <a:stretch>
              <a:fillRect l="0" t="0" r="0" b="0"/>
            </a:stretch>
          </a:blipFill>
        </p:spPr>
      </p:sp>
      <p:sp>
        <p:nvSpPr>
          <p:cNvPr name="TextBox 7" id="7"/>
          <p:cNvSpPr txBox="true"/>
          <p:nvPr/>
        </p:nvSpPr>
        <p:spPr>
          <a:xfrm rot="0">
            <a:off x="1088452" y="1614628"/>
            <a:ext cx="7059212" cy="790575"/>
          </a:xfrm>
          <a:prstGeom prst="rect">
            <a:avLst/>
          </a:prstGeom>
        </p:spPr>
        <p:txBody>
          <a:bodyPr anchor="t" rtlCol="false" tIns="0" lIns="0" bIns="0" rIns="0">
            <a:spAutoFit/>
          </a:bodyPr>
          <a:lstStyle/>
          <a:p>
            <a:pPr algn="l">
              <a:lnSpc>
                <a:spcPts val="6240"/>
              </a:lnSpc>
            </a:pPr>
            <a:r>
              <a:rPr lang="en-US" sz="5200" spc="208">
                <a:solidFill>
                  <a:srgbClr val="532E1D"/>
                </a:solidFill>
                <a:latin typeface="Didact Gothic"/>
                <a:ea typeface="Didact Gothic"/>
                <a:cs typeface="Didact Gothic"/>
                <a:sym typeface="Didact Gothic"/>
              </a:rPr>
              <a:t>НАШІ СОЦМЕРЕЖІ:</a:t>
            </a:r>
          </a:p>
        </p:txBody>
      </p:sp>
      <p:sp>
        <p:nvSpPr>
          <p:cNvPr name="TextBox 8" id="8"/>
          <p:cNvSpPr txBox="true"/>
          <p:nvPr/>
        </p:nvSpPr>
        <p:spPr>
          <a:xfrm rot="0">
            <a:off x="10374735" y="4505325"/>
            <a:ext cx="7059212" cy="638175"/>
          </a:xfrm>
          <a:prstGeom prst="rect">
            <a:avLst/>
          </a:prstGeom>
        </p:spPr>
        <p:txBody>
          <a:bodyPr anchor="t" rtlCol="false" tIns="0" lIns="0" bIns="0" rIns="0">
            <a:spAutoFit/>
          </a:bodyPr>
          <a:lstStyle/>
          <a:p>
            <a:pPr algn="ctr">
              <a:lnSpc>
                <a:spcPts val="5040"/>
              </a:lnSpc>
            </a:pPr>
            <a:r>
              <a:rPr lang="en-US" sz="4200" spc="168">
                <a:solidFill>
                  <a:srgbClr val="532E1D"/>
                </a:solidFill>
                <a:latin typeface="Didact Gothic"/>
                <a:ea typeface="Didact Gothic"/>
                <a:cs typeface="Didact Gothic"/>
                <a:sym typeface="Didact Gothic"/>
              </a:rPr>
              <a:t>Бібліотека</a:t>
            </a:r>
          </a:p>
        </p:txBody>
      </p:sp>
      <p:sp>
        <p:nvSpPr>
          <p:cNvPr name="TextBox 9" id="9"/>
          <p:cNvSpPr txBox="true"/>
          <p:nvPr/>
        </p:nvSpPr>
        <p:spPr>
          <a:xfrm rot="0">
            <a:off x="10014902" y="9342967"/>
            <a:ext cx="7778879" cy="638175"/>
          </a:xfrm>
          <a:prstGeom prst="rect">
            <a:avLst/>
          </a:prstGeom>
        </p:spPr>
        <p:txBody>
          <a:bodyPr anchor="t" rtlCol="false" tIns="0" lIns="0" bIns="0" rIns="0">
            <a:spAutoFit/>
          </a:bodyPr>
          <a:lstStyle/>
          <a:p>
            <a:pPr algn="ctr">
              <a:lnSpc>
                <a:spcPts val="5040"/>
              </a:lnSpc>
            </a:pPr>
            <a:r>
              <a:rPr lang="en-US" sz="4200" spc="168">
                <a:solidFill>
                  <a:srgbClr val="532E1D"/>
                </a:solidFill>
                <a:latin typeface="Didact Gothic"/>
                <a:ea typeface="Didact Gothic"/>
                <a:cs typeface="Didact Gothic"/>
                <a:sym typeface="Didact Gothic"/>
              </a:rPr>
              <a:t>Резиденція Святого Миколая</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C29A74"/>
        </a:solidFill>
      </p:bgPr>
    </p:bg>
    <p:spTree>
      <p:nvGrpSpPr>
        <p:cNvPr id="1" name=""/>
        <p:cNvGrpSpPr/>
        <p:nvPr/>
      </p:nvGrpSpPr>
      <p:grpSpPr>
        <a:xfrm>
          <a:off x="0" y="0"/>
          <a:ext cx="0" cy="0"/>
          <a:chOff x="0" y="0"/>
          <a:chExt cx="0" cy="0"/>
        </a:xfrm>
      </p:grpSpPr>
      <p:sp>
        <p:nvSpPr>
          <p:cNvPr name="AutoShape 2" id="2"/>
          <p:cNvSpPr/>
          <p:nvPr/>
        </p:nvSpPr>
        <p:spPr>
          <a:xfrm rot="0">
            <a:off x="1028700" y="583886"/>
            <a:ext cx="16230600" cy="2262010"/>
          </a:xfrm>
          <a:prstGeom prst="rect">
            <a:avLst/>
          </a:prstGeom>
          <a:solidFill>
            <a:srgbClr val="FBFDF4"/>
          </a:solidFill>
        </p:spPr>
      </p:sp>
      <p:sp>
        <p:nvSpPr>
          <p:cNvPr name="TextBox 3" id="3"/>
          <p:cNvSpPr txBox="true"/>
          <p:nvPr/>
        </p:nvSpPr>
        <p:spPr>
          <a:xfrm rot="0">
            <a:off x="1028700" y="3181350"/>
            <a:ext cx="16230600" cy="6267450"/>
          </a:xfrm>
          <a:prstGeom prst="rect">
            <a:avLst/>
          </a:prstGeom>
        </p:spPr>
        <p:txBody>
          <a:bodyPr anchor="t" rtlCol="false" tIns="0" lIns="0" bIns="0" rIns="0">
            <a:spAutoFit/>
          </a:bodyPr>
          <a:lstStyle/>
          <a:p>
            <a:pPr algn="ctr">
              <a:lnSpc>
                <a:spcPts val="4500"/>
              </a:lnSpc>
            </a:pPr>
            <a:r>
              <a:rPr lang="en-US" sz="3000" spc="30">
                <a:solidFill>
                  <a:srgbClr val="FBFDF4"/>
                </a:solidFill>
                <a:latin typeface="Lato"/>
                <a:ea typeface="Lato"/>
                <a:cs typeface="Lato"/>
                <a:sym typeface="Lato"/>
              </a:rPr>
              <a:t> Бібліотека села Грушів є багатофункціональним культурним центром, який забезпечує інформаційні потреби громади та сприяє її духовному розвитку. Наша мета — підтримувати розвиток громади через освіту та натхнення.</a:t>
            </a:r>
          </a:p>
          <a:p>
            <a:pPr algn="ctr">
              <a:lnSpc>
                <a:spcPts val="4500"/>
              </a:lnSpc>
            </a:pPr>
            <a:r>
              <a:rPr lang="en-US" sz="3000" spc="30">
                <a:solidFill>
                  <a:srgbClr val="FBFDF4"/>
                </a:solidFill>
                <a:latin typeface="Lato"/>
                <a:ea typeface="Lato"/>
                <a:cs typeface="Lato"/>
                <a:sym typeface="Lato"/>
              </a:rPr>
              <a:t> В умовах повномасштабного російського вторгнення бібліотека стала центром підтримки внутрішньо переміщених осіб, сімей з дітьми з постраждалих областей України. Для послуг користувачів є безкоштовна зона WI-FI. </a:t>
            </a:r>
          </a:p>
          <a:p>
            <a:pPr algn="ctr">
              <a:lnSpc>
                <a:spcPts val="4500"/>
              </a:lnSpc>
            </a:pPr>
            <a:r>
              <a:rPr lang="en-US" sz="3000" spc="30">
                <a:solidFill>
                  <a:srgbClr val="FBFDF4"/>
                </a:solidFill>
                <a:latin typeface="Lato"/>
                <a:ea typeface="Lato"/>
                <a:cs typeface="Lato"/>
                <a:sym typeface="Lato"/>
              </a:rPr>
              <a:t> Крім книжкового фонду, діє Резиденція Святого Миколая, яка допомагає виховувати в молоді такі цінності, як доброта, милосердя, взаємодопомога та приваблює відвідувачів з різних куточків нашого регіону.</a:t>
            </a:r>
          </a:p>
          <a:p>
            <a:pPr algn="ctr">
              <a:lnSpc>
                <a:spcPts val="4500"/>
              </a:lnSpc>
              <a:spcBef>
                <a:spcPct val="0"/>
              </a:spcBef>
            </a:pPr>
            <a:r>
              <a:rPr lang="en-US" sz="3000" spc="30">
                <a:solidFill>
                  <a:srgbClr val="FBFDF4"/>
                </a:solidFill>
                <a:latin typeface="Lato"/>
                <a:ea typeface="Lato"/>
                <a:cs typeface="Lato"/>
                <a:sym typeface="Lato"/>
              </a:rPr>
              <a:t>  Ми організовуємо різноманітні заходи для дітей та дорослих, які сприяють розвитку творчих здібностей, критичного мислення та почуття спільноти.</a:t>
            </a:r>
          </a:p>
        </p:txBody>
      </p:sp>
      <p:sp>
        <p:nvSpPr>
          <p:cNvPr name="TextBox 4" id="4"/>
          <p:cNvSpPr txBox="true"/>
          <p:nvPr/>
        </p:nvSpPr>
        <p:spPr>
          <a:xfrm rot="0">
            <a:off x="1828092" y="1001000"/>
            <a:ext cx="14631815" cy="1227758"/>
          </a:xfrm>
          <a:prstGeom prst="rect">
            <a:avLst/>
          </a:prstGeom>
        </p:spPr>
        <p:txBody>
          <a:bodyPr anchor="t" rtlCol="false" tIns="0" lIns="0" bIns="0" rIns="0">
            <a:spAutoFit/>
          </a:bodyPr>
          <a:lstStyle/>
          <a:p>
            <a:pPr algn="ctr">
              <a:lnSpc>
                <a:spcPts val="10115"/>
              </a:lnSpc>
              <a:spcBef>
                <a:spcPct val="0"/>
              </a:spcBef>
            </a:pPr>
            <a:r>
              <a:rPr lang="en-US" sz="6743" spc="67">
                <a:solidFill>
                  <a:srgbClr val="532E1D"/>
                </a:solidFill>
                <a:latin typeface="Lato"/>
                <a:ea typeface="Lato"/>
                <a:cs typeface="Lato"/>
                <a:sym typeface="Lato"/>
              </a:rPr>
              <a:t>ПРЕЗЕНТАЦІЙНА КАРТА ЗАКЛАДУ</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Freeform 2" id="2"/>
          <p:cNvSpPr/>
          <p:nvPr/>
        </p:nvSpPr>
        <p:spPr>
          <a:xfrm flipH="false" flipV="false" rot="0">
            <a:off x="0" y="9182100"/>
            <a:ext cx="18288000" cy="4886356"/>
          </a:xfrm>
          <a:custGeom>
            <a:avLst/>
            <a:gdLst/>
            <a:ahLst/>
            <a:cxnLst/>
            <a:rect r="r" b="b" t="t" l="l"/>
            <a:pathLst>
              <a:path h="4886356" w="18288000">
                <a:moveTo>
                  <a:pt x="0" y="0"/>
                </a:moveTo>
                <a:lnTo>
                  <a:pt x="18288000" y="0"/>
                </a:lnTo>
                <a:lnTo>
                  <a:pt x="18288000" y="4886356"/>
                </a:lnTo>
                <a:lnTo>
                  <a:pt x="0" y="48863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91032" y="-3824459"/>
            <a:ext cx="19670065" cy="5255628"/>
          </a:xfrm>
          <a:custGeom>
            <a:avLst/>
            <a:gdLst/>
            <a:ahLst/>
            <a:cxnLst/>
            <a:rect r="r" b="b" t="t" l="l"/>
            <a:pathLst>
              <a:path h="5255628" w="19670065">
                <a:moveTo>
                  <a:pt x="0" y="0"/>
                </a:moveTo>
                <a:lnTo>
                  <a:pt x="19670064" y="0"/>
                </a:lnTo>
                <a:lnTo>
                  <a:pt x="19670064" y="5255629"/>
                </a:lnTo>
                <a:lnTo>
                  <a:pt x="0" y="52556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37460" y="1594651"/>
            <a:ext cx="1568584" cy="1517605"/>
          </a:xfrm>
          <a:custGeom>
            <a:avLst/>
            <a:gdLst/>
            <a:ahLst/>
            <a:cxnLst/>
            <a:rect r="r" b="b" t="t" l="l"/>
            <a:pathLst>
              <a:path h="1517605" w="1568584">
                <a:moveTo>
                  <a:pt x="0" y="0"/>
                </a:moveTo>
                <a:lnTo>
                  <a:pt x="1568585" y="0"/>
                </a:lnTo>
                <a:lnTo>
                  <a:pt x="1568585" y="1517605"/>
                </a:lnTo>
                <a:lnTo>
                  <a:pt x="0" y="15176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977705" y="1896565"/>
            <a:ext cx="7712107" cy="794385"/>
          </a:xfrm>
          <a:prstGeom prst="rect">
            <a:avLst/>
          </a:prstGeom>
        </p:spPr>
        <p:txBody>
          <a:bodyPr anchor="t" rtlCol="false" tIns="0" lIns="0" bIns="0" rIns="0">
            <a:spAutoFit/>
          </a:bodyPr>
          <a:lstStyle/>
          <a:p>
            <a:pPr algn="ctr">
              <a:lnSpc>
                <a:spcPts val="2940"/>
              </a:lnSpc>
              <a:spcBef>
                <a:spcPct val="0"/>
              </a:spcBef>
            </a:pPr>
            <a:r>
              <a:rPr lang="en-US" sz="2100" spc="21">
                <a:solidFill>
                  <a:srgbClr val="000000"/>
                </a:solidFill>
                <a:latin typeface="Amazing Slab"/>
                <a:ea typeface="Amazing Slab"/>
                <a:cs typeface="Amazing Slab"/>
                <a:sym typeface="Amazing Slab"/>
              </a:rPr>
              <a:t>Заробітна плата та нарахування на оплату праці</a:t>
            </a:r>
          </a:p>
          <a:p>
            <a:pPr algn="ctr">
              <a:lnSpc>
                <a:spcPts val="2940"/>
              </a:lnSpc>
              <a:spcBef>
                <a:spcPct val="0"/>
              </a:spcBef>
            </a:pPr>
            <a:r>
              <a:rPr lang="en-US" sz="2100" spc="21">
                <a:solidFill>
                  <a:srgbClr val="000000"/>
                </a:solidFill>
                <a:latin typeface="Amazing Slab"/>
                <a:ea typeface="Amazing Slab"/>
                <a:cs typeface="Amazing Slab"/>
                <a:sym typeface="Amazing Slab"/>
              </a:rPr>
              <a:t>у 2024 році </a:t>
            </a:r>
            <a:r>
              <a:rPr lang="en-US" b="true" sz="2100" spc="21">
                <a:solidFill>
                  <a:srgbClr val="000000"/>
                </a:solidFill>
                <a:latin typeface="Amazing Slab Bold"/>
                <a:ea typeface="Amazing Slab Bold"/>
                <a:cs typeface="Amazing Slab Bold"/>
                <a:sym typeface="Amazing Slab Bold"/>
              </a:rPr>
              <a:t>85 339,17 грн</a:t>
            </a:r>
          </a:p>
        </p:txBody>
      </p:sp>
      <p:sp>
        <p:nvSpPr>
          <p:cNvPr name="Freeform 6" id="6"/>
          <p:cNvSpPr/>
          <p:nvPr/>
        </p:nvSpPr>
        <p:spPr>
          <a:xfrm flipH="false" flipV="false" rot="0">
            <a:off x="637460" y="4959015"/>
            <a:ext cx="1314328" cy="1273255"/>
          </a:xfrm>
          <a:custGeom>
            <a:avLst/>
            <a:gdLst/>
            <a:ahLst/>
            <a:cxnLst/>
            <a:rect r="r" b="b" t="t" l="l"/>
            <a:pathLst>
              <a:path h="1273255" w="1314328">
                <a:moveTo>
                  <a:pt x="0" y="0"/>
                </a:moveTo>
                <a:lnTo>
                  <a:pt x="1314328" y="0"/>
                </a:lnTo>
                <a:lnTo>
                  <a:pt x="1314328" y="1273255"/>
                </a:lnTo>
                <a:lnTo>
                  <a:pt x="0" y="127325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2056618" y="5331800"/>
            <a:ext cx="5291882" cy="422910"/>
          </a:xfrm>
          <a:prstGeom prst="rect">
            <a:avLst/>
          </a:prstGeom>
        </p:spPr>
        <p:txBody>
          <a:bodyPr anchor="t" rtlCol="false" tIns="0" lIns="0" bIns="0" rIns="0">
            <a:spAutoFit/>
          </a:bodyPr>
          <a:lstStyle/>
          <a:p>
            <a:pPr algn="ctr">
              <a:lnSpc>
                <a:spcPts val="2940"/>
              </a:lnSpc>
              <a:spcBef>
                <a:spcPct val="0"/>
              </a:spcBef>
            </a:pPr>
            <a:r>
              <a:rPr lang="en-US" sz="2100" spc="21">
                <a:solidFill>
                  <a:srgbClr val="000000"/>
                </a:solidFill>
                <a:latin typeface="Amazing Slab"/>
                <a:ea typeface="Amazing Slab"/>
                <a:cs typeface="Amazing Slab"/>
                <a:sym typeface="Amazing Slab"/>
              </a:rPr>
              <a:t>Комунальні платежі </a:t>
            </a:r>
            <a:r>
              <a:rPr lang="en-US" b="true" sz="2100" spc="21">
                <a:solidFill>
                  <a:srgbClr val="000000"/>
                </a:solidFill>
                <a:latin typeface="Amazing Slab Bold"/>
                <a:ea typeface="Amazing Slab Bold"/>
                <a:cs typeface="Amazing Slab Bold"/>
                <a:sym typeface="Amazing Slab Bold"/>
              </a:rPr>
              <a:t>20 137,13 грн</a:t>
            </a:r>
          </a:p>
        </p:txBody>
      </p:sp>
      <p:sp>
        <p:nvSpPr>
          <p:cNvPr name="Freeform 8" id="8"/>
          <p:cNvSpPr/>
          <p:nvPr/>
        </p:nvSpPr>
        <p:spPr>
          <a:xfrm flipH="false" flipV="false" rot="0">
            <a:off x="961399" y="3496747"/>
            <a:ext cx="599959" cy="924793"/>
          </a:xfrm>
          <a:custGeom>
            <a:avLst/>
            <a:gdLst/>
            <a:ahLst/>
            <a:cxnLst/>
            <a:rect r="r" b="b" t="t" l="l"/>
            <a:pathLst>
              <a:path h="924793" w="599959">
                <a:moveTo>
                  <a:pt x="0" y="0"/>
                </a:moveTo>
                <a:lnTo>
                  <a:pt x="599960" y="0"/>
                </a:lnTo>
                <a:lnTo>
                  <a:pt x="599960" y="924793"/>
                </a:lnTo>
                <a:lnTo>
                  <a:pt x="0" y="9247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817781" y="3702806"/>
            <a:ext cx="7487297" cy="422910"/>
          </a:xfrm>
          <a:prstGeom prst="rect">
            <a:avLst/>
          </a:prstGeom>
        </p:spPr>
        <p:txBody>
          <a:bodyPr anchor="t" rtlCol="false" tIns="0" lIns="0" bIns="0" rIns="0">
            <a:spAutoFit/>
          </a:bodyPr>
          <a:lstStyle/>
          <a:p>
            <a:pPr algn="ctr">
              <a:lnSpc>
                <a:spcPts val="2940"/>
              </a:lnSpc>
              <a:spcBef>
                <a:spcPct val="0"/>
              </a:spcBef>
            </a:pPr>
            <a:r>
              <a:rPr lang="en-US" sz="2100" spc="21">
                <a:solidFill>
                  <a:srgbClr val="000000"/>
                </a:solidFill>
                <a:latin typeface="Amazing Slab"/>
                <a:ea typeface="Amazing Slab"/>
                <a:cs typeface="Amazing Slab"/>
                <a:sym typeface="Amazing Slab"/>
              </a:rPr>
              <a:t>Прибутковий податок складає</a:t>
            </a:r>
            <a:r>
              <a:rPr lang="en-US" b="true" sz="2100" spc="21">
                <a:solidFill>
                  <a:srgbClr val="000000"/>
                </a:solidFill>
                <a:latin typeface="Amazing Slab Bold"/>
                <a:ea typeface="Amazing Slab Bold"/>
                <a:cs typeface="Amazing Slab Bold"/>
                <a:sym typeface="Amazing Slab Bold"/>
              </a:rPr>
              <a:t> 12 591,02 грн</a:t>
            </a:r>
          </a:p>
        </p:txBody>
      </p:sp>
      <p:sp>
        <p:nvSpPr>
          <p:cNvPr name="Freeform 10" id="10"/>
          <p:cNvSpPr/>
          <p:nvPr/>
        </p:nvSpPr>
        <p:spPr>
          <a:xfrm flipH="false" flipV="false" rot="0">
            <a:off x="9953364" y="3808519"/>
            <a:ext cx="1264867" cy="1261705"/>
          </a:xfrm>
          <a:custGeom>
            <a:avLst/>
            <a:gdLst/>
            <a:ahLst/>
            <a:cxnLst/>
            <a:rect r="r" b="b" t="t" l="l"/>
            <a:pathLst>
              <a:path h="1261705" w="1264867">
                <a:moveTo>
                  <a:pt x="0" y="0"/>
                </a:moveTo>
                <a:lnTo>
                  <a:pt x="1264867" y="0"/>
                </a:lnTo>
                <a:lnTo>
                  <a:pt x="1264867" y="1261705"/>
                </a:lnTo>
                <a:lnTo>
                  <a:pt x="0" y="12617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11281541" y="3989792"/>
            <a:ext cx="6368999" cy="794385"/>
          </a:xfrm>
          <a:prstGeom prst="rect">
            <a:avLst/>
          </a:prstGeom>
        </p:spPr>
        <p:txBody>
          <a:bodyPr anchor="t" rtlCol="false" tIns="0" lIns="0" bIns="0" rIns="0">
            <a:spAutoFit/>
          </a:bodyPr>
          <a:lstStyle/>
          <a:p>
            <a:pPr algn="ctr">
              <a:lnSpc>
                <a:spcPts val="2940"/>
              </a:lnSpc>
              <a:spcBef>
                <a:spcPct val="0"/>
              </a:spcBef>
            </a:pPr>
            <a:r>
              <a:rPr lang="en-US" sz="2100" spc="21">
                <a:solidFill>
                  <a:srgbClr val="000000"/>
                </a:solidFill>
                <a:latin typeface="Amazing Slab"/>
                <a:ea typeface="Amazing Slab"/>
                <a:cs typeface="Amazing Slab"/>
                <a:sym typeface="Amazing Slab"/>
              </a:rPr>
              <a:t>Бібліотекою проведено </a:t>
            </a:r>
            <a:r>
              <a:rPr lang="en-US" b="true" sz="2100" spc="21">
                <a:solidFill>
                  <a:srgbClr val="000000"/>
                </a:solidFill>
                <a:latin typeface="Amazing Slab Bold"/>
                <a:ea typeface="Amazing Slab Bold"/>
                <a:cs typeface="Amazing Slab Bold"/>
                <a:sym typeface="Amazing Slab Bold"/>
              </a:rPr>
              <a:t>21</a:t>
            </a:r>
            <a:r>
              <a:rPr lang="en-US" sz="2100" spc="21">
                <a:solidFill>
                  <a:srgbClr val="000000"/>
                </a:solidFill>
                <a:latin typeface="Amazing Slab"/>
                <a:ea typeface="Amazing Slab"/>
                <a:cs typeface="Amazing Slab"/>
                <a:sym typeface="Amazing Slab"/>
              </a:rPr>
              <a:t> </a:t>
            </a:r>
            <a:r>
              <a:rPr lang="en-US" sz="2100" spc="21">
                <a:solidFill>
                  <a:srgbClr val="000000"/>
                </a:solidFill>
                <a:latin typeface="Amazing Slab"/>
                <a:ea typeface="Amazing Slab"/>
                <a:cs typeface="Amazing Slab"/>
                <a:sym typeface="Amazing Slab"/>
              </a:rPr>
              <a:t>захід різного спрямування, кількість  відвідувачів - </a:t>
            </a:r>
            <a:r>
              <a:rPr lang="en-US" b="true" sz="2100" spc="21">
                <a:solidFill>
                  <a:srgbClr val="000000"/>
                </a:solidFill>
                <a:latin typeface="Amazing Slab Bold"/>
                <a:ea typeface="Amazing Slab Bold"/>
                <a:cs typeface="Amazing Slab Bold"/>
                <a:sym typeface="Amazing Slab Bold"/>
              </a:rPr>
              <a:t>318</a:t>
            </a:r>
          </a:p>
        </p:txBody>
      </p:sp>
      <p:sp>
        <p:nvSpPr>
          <p:cNvPr name="Freeform 12" id="12"/>
          <p:cNvSpPr/>
          <p:nvPr/>
        </p:nvSpPr>
        <p:spPr>
          <a:xfrm flipH="false" flipV="false" rot="0">
            <a:off x="9953364" y="5402800"/>
            <a:ext cx="1244984" cy="829471"/>
          </a:xfrm>
          <a:custGeom>
            <a:avLst/>
            <a:gdLst/>
            <a:ahLst/>
            <a:cxnLst/>
            <a:rect r="r" b="b" t="t" l="l"/>
            <a:pathLst>
              <a:path h="829471" w="1244984">
                <a:moveTo>
                  <a:pt x="0" y="0"/>
                </a:moveTo>
                <a:lnTo>
                  <a:pt x="1244984" y="0"/>
                </a:lnTo>
                <a:lnTo>
                  <a:pt x="1244984" y="829470"/>
                </a:lnTo>
                <a:lnTo>
                  <a:pt x="0" y="82947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3" id="13"/>
          <p:cNvSpPr txBox="true"/>
          <p:nvPr/>
        </p:nvSpPr>
        <p:spPr>
          <a:xfrm rot="0">
            <a:off x="11198348" y="5367955"/>
            <a:ext cx="5165186" cy="794385"/>
          </a:xfrm>
          <a:prstGeom prst="rect">
            <a:avLst/>
          </a:prstGeom>
        </p:spPr>
        <p:txBody>
          <a:bodyPr anchor="t" rtlCol="false" tIns="0" lIns="0" bIns="0" rIns="0">
            <a:spAutoFit/>
          </a:bodyPr>
          <a:lstStyle/>
          <a:p>
            <a:pPr algn="ctr">
              <a:lnSpc>
                <a:spcPts val="2940"/>
              </a:lnSpc>
              <a:spcBef>
                <a:spcPct val="0"/>
              </a:spcBef>
            </a:pPr>
            <a:r>
              <a:rPr lang="en-US" b="true" sz="2100" spc="21">
                <a:solidFill>
                  <a:srgbClr val="000000"/>
                </a:solidFill>
                <a:latin typeface="Amazing Slab Bold"/>
                <a:ea typeface="Amazing Slab Bold"/>
                <a:cs typeface="Amazing Slab Bold"/>
                <a:sym typeface="Amazing Slab Bold"/>
              </a:rPr>
              <a:t>Співпрацюємо з: </a:t>
            </a:r>
            <a:r>
              <a:rPr lang="en-US" sz="2100" spc="21">
                <a:solidFill>
                  <a:srgbClr val="000000"/>
                </a:solidFill>
                <a:latin typeface="Amazing Slab"/>
                <a:ea typeface="Amazing Slab"/>
                <a:cs typeface="Amazing Slab"/>
                <a:sym typeface="Amazing Slab"/>
              </a:rPr>
              <a:t>закладами культури громади</a:t>
            </a:r>
          </a:p>
        </p:txBody>
      </p:sp>
      <p:sp>
        <p:nvSpPr>
          <p:cNvPr name="Freeform 14" id="14"/>
          <p:cNvSpPr/>
          <p:nvPr/>
        </p:nvSpPr>
        <p:spPr>
          <a:xfrm flipH="false" flipV="false" rot="0">
            <a:off x="9774016" y="1996496"/>
            <a:ext cx="1241458" cy="1115760"/>
          </a:xfrm>
          <a:custGeom>
            <a:avLst/>
            <a:gdLst/>
            <a:ahLst/>
            <a:cxnLst/>
            <a:rect r="r" b="b" t="t" l="l"/>
            <a:pathLst>
              <a:path h="1115760" w="1241458">
                <a:moveTo>
                  <a:pt x="0" y="0"/>
                </a:moveTo>
                <a:lnTo>
                  <a:pt x="1241457" y="0"/>
                </a:lnTo>
                <a:lnTo>
                  <a:pt x="1241457" y="1115760"/>
                </a:lnTo>
                <a:lnTo>
                  <a:pt x="0" y="111576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5" id="15"/>
          <p:cNvSpPr/>
          <p:nvPr/>
        </p:nvSpPr>
        <p:spPr>
          <a:xfrm flipH="false" flipV="false" rot="0">
            <a:off x="1503849" y="6639236"/>
            <a:ext cx="2387670" cy="2387670"/>
          </a:xfrm>
          <a:custGeom>
            <a:avLst/>
            <a:gdLst/>
            <a:ahLst/>
            <a:cxnLst/>
            <a:rect r="r" b="b" t="t" l="l"/>
            <a:pathLst>
              <a:path h="2387670" w="2387670">
                <a:moveTo>
                  <a:pt x="0" y="0"/>
                </a:moveTo>
                <a:lnTo>
                  <a:pt x="2387670" y="0"/>
                </a:lnTo>
                <a:lnTo>
                  <a:pt x="2387670" y="2387669"/>
                </a:lnTo>
                <a:lnTo>
                  <a:pt x="0" y="2387669"/>
                </a:lnTo>
                <a:lnTo>
                  <a:pt x="0" y="0"/>
                </a:lnTo>
                <a:close/>
              </a:path>
            </a:pathLst>
          </a:custGeom>
          <a:blipFill>
            <a:blip r:embed="rId16"/>
            <a:stretch>
              <a:fillRect l="0" t="0" r="0" b="0"/>
            </a:stretch>
          </a:blipFill>
        </p:spPr>
      </p:sp>
      <p:sp>
        <p:nvSpPr>
          <p:cNvPr name="TextBox 16" id="16"/>
          <p:cNvSpPr txBox="true"/>
          <p:nvPr/>
        </p:nvSpPr>
        <p:spPr>
          <a:xfrm rot="0">
            <a:off x="11625926" y="1946396"/>
            <a:ext cx="5566073" cy="1165860"/>
          </a:xfrm>
          <a:prstGeom prst="rect">
            <a:avLst/>
          </a:prstGeom>
        </p:spPr>
        <p:txBody>
          <a:bodyPr anchor="t" rtlCol="false" tIns="0" lIns="0" bIns="0" rIns="0">
            <a:spAutoFit/>
          </a:bodyPr>
          <a:lstStyle/>
          <a:p>
            <a:pPr algn="ctr">
              <a:lnSpc>
                <a:spcPts val="2940"/>
              </a:lnSpc>
              <a:spcBef>
                <a:spcPct val="0"/>
              </a:spcBef>
            </a:pPr>
            <a:r>
              <a:rPr lang="en-US" sz="2100" spc="21">
                <a:solidFill>
                  <a:srgbClr val="000000"/>
                </a:solidFill>
                <a:latin typeface="Amazing Slab"/>
                <a:ea typeface="Amazing Slab"/>
                <a:cs typeface="Amazing Slab"/>
                <a:sym typeface="Amazing Slab"/>
              </a:rPr>
              <a:t>Видатки  (придбання медикаментів, предметів матеріалів,оплата послуг) </a:t>
            </a:r>
            <a:r>
              <a:rPr lang="en-US" b="true" sz="2100" spc="21">
                <a:solidFill>
                  <a:srgbClr val="000000"/>
                </a:solidFill>
                <a:latin typeface="Amazing Slab Bold"/>
                <a:ea typeface="Amazing Slab Bold"/>
                <a:cs typeface="Amazing Slab Bold"/>
                <a:sym typeface="Amazing Slab Bold"/>
              </a:rPr>
              <a:t>200 000,00 грн</a:t>
            </a:r>
          </a:p>
        </p:txBody>
      </p:sp>
      <p:sp>
        <p:nvSpPr>
          <p:cNvPr name="TextBox 17" id="17"/>
          <p:cNvSpPr txBox="true"/>
          <p:nvPr/>
        </p:nvSpPr>
        <p:spPr>
          <a:xfrm rot="0">
            <a:off x="3891519" y="6454803"/>
            <a:ext cx="10504962" cy="2651760"/>
          </a:xfrm>
          <a:prstGeom prst="rect">
            <a:avLst/>
          </a:prstGeom>
        </p:spPr>
        <p:txBody>
          <a:bodyPr anchor="t" rtlCol="false" tIns="0" lIns="0" bIns="0" rIns="0">
            <a:spAutoFit/>
          </a:bodyPr>
          <a:lstStyle/>
          <a:p>
            <a:pPr algn="ctr">
              <a:lnSpc>
                <a:spcPts val="2940"/>
              </a:lnSpc>
            </a:pPr>
            <a:r>
              <a:rPr lang="en-US" sz="2100" spc="21">
                <a:solidFill>
                  <a:srgbClr val="000000"/>
                </a:solidFill>
                <a:latin typeface="Amazing Slab"/>
                <a:ea typeface="Amazing Slab"/>
                <a:cs typeface="Amazing Slab"/>
                <a:sym typeface="Amazing Slab"/>
              </a:rPr>
              <a:t>За літній період </a:t>
            </a:r>
            <a:r>
              <a:rPr lang="en-US" b="true" sz="2100" spc="21">
                <a:solidFill>
                  <a:srgbClr val="000000"/>
                </a:solidFill>
                <a:latin typeface="Amazing Slab Bold"/>
                <a:ea typeface="Amazing Slab Bold"/>
                <a:cs typeface="Amazing Slab Bold"/>
                <a:sym typeface="Amazing Slab Bold"/>
              </a:rPr>
              <a:t>Резиденцію Святого Миколая</a:t>
            </a:r>
            <a:r>
              <a:rPr lang="en-US" sz="2100" spc="21">
                <a:solidFill>
                  <a:srgbClr val="000000"/>
                </a:solidFill>
                <a:latin typeface="Amazing Slab"/>
                <a:ea typeface="Amazing Slab"/>
                <a:cs typeface="Amazing Slab"/>
                <a:sym typeface="Amazing Slab"/>
              </a:rPr>
              <a:t> відвідало </a:t>
            </a:r>
            <a:r>
              <a:rPr lang="en-US" b="true" sz="2100" spc="21">
                <a:solidFill>
                  <a:srgbClr val="000000"/>
                </a:solidFill>
                <a:latin typeface="Amazing Slab Bold"/>
                <a:ea typeface="Amazing Slab Bold"/>
                <a:cs typeface="Amazing Slab Bold"/>
                <a:sym typeface="Amazing Slab Bold"/>
              </a:rPr>
              <a:t>536</a:t>
            </a:r>
            <a:r>
              <a:rPr lang="en-US" sz="2100" spc="21">
                <a:solidFill>
                  <a:srgbClr val="000000"/>
                </a:solidFill>
                <a:latin typeface="Amazing Slab"/>
                <a:ea typeface="Amazing Slab"/>
                <a:cs typeface="Amazing Slab"/>
                <a:sym typeface="Amazing Slab"/>
              </a:rPr>
              <a:t> дітей,</a:t>
            </a:r>
          </a:p>
          <a:p>
            <a:pPr algn="ctr">
              <a:lnSpc>
                <a:spcPts val="2940"/>
              </a:lnSpc>
            </a:pPr>
            <a:r>
              <a:rPr lang="en-US" sz="2100" spc="21">
                <a:solidFill>
                  <a:srgbClr val="000000"/>
                </a:solidFill>
                <a:latin typeface="Amazing Slab"/>
                <a:ea typeface="Amazing Slab"/>
                <a:cs typeface="Amazing Slab"/>
                <a:sym typeface="Amazing Slab"/>
              </a:rPr>
              <a:t>з яких </a:t>
            </a:r>
            <a:r>
              <a:rPr lang="en-US" b="true" sz="2100" spc="21">
                <a:solidFill>
                  <a:srgbClr val="000000"/>
                </a:solidFill>
                <a:latin typeface="Amazing Slab Bold"/>
                <a:ea typeface="Amazing Slab Bold"/>
                <a:cs typeface="Amazing Slab Bold"/>
                <a:sym typeface="Amazing Slab Bold"/>
              </a:rPr>
              <a:t>92</a:t>
            </a:r>
            <a:r>
              <a:rPr lang="en-US" sz="2100" spc="21">
                <a:solidFill>
                  <a:srgbClr val="000000"/>
                </a:solidFill>
                <a:latin typeface="Amazing Slab"/>
                <a:ea typeface="Amazing Slab"/>
                <a:cs typeface="Amazing Slab"/>
                <a:sym typeface="Amazing Slab"/>
              </a:rPr>
              <a:t> з соціальних категорій населення.</a:t>
            </a:r>
          </a:p>
          <a:p>
            <a:pPr algn="ctr">
              <a:lnSpc>
                <a:spcPts val="2940"/>
              </a:lnSpc>
            </a:pPr>
          </a:p>
          <a:p>
            <a:pPr algn="ctr">
              <a:lnSpc>
                <a:spcPts val="2940"/>
              </a:lnSpc>
            </a:pPr>
            <a:r>
              <a:rPr lang="en-US" b="true" sz="2100" spc="21">
                <a:solidFill>
                  <a:srgbClr val="000000"/>
                </a:solidFill>
                <a:latin typeface="Amazing Slab Bold"/>
                <a:ea typeface="Amazing Slab Bold"/>
                <a:cs typeface="Amazing Slab Bold"/>
                <a:sym typeface="Amazing Slab Bold"/>
              </a:rPr>
              <a:t>Зимову Резиденцію</a:t>
            </a:r>
            <a:r>
              <a:rPr lang="en-US" sz="2100" spc="21">
                <a:solidFill>
                  <a:srgbClr val="000000"/>
                </a:solidFill>
                <a:latin typeface="Amazing Slab"/>
                <a:ea typeface="Amazing Slab"/>
                <a:cs typeface="Amazing Slab"/>
                <a:sym typeface="Amazing Slab"/>
              </a:rPr>
              <a:t> - </a:t>
            </a:r>
            <a:r>
              <a:rPr lang="en-US" b="true" sz="2100" spc="21">
                <a:solidFill>
                  <a:srgbClr val="000000"/>
                </a:solidFill>
                <a:latin typeface="Amazing Slab Bold"/>
                <a:ea typeface="Amazing Slab Bold"/>
                <a:cs typeface="Amazing Slab Bold"/>
                <a:sym typeface="Amazing Slab Bold"/>
              </a:rPr>
              <a:t>1904</a:t>
            </a:r>
            <a:r>
              <a:rPr lang="en-US" sz="2100" spc="21">
                <a:solidFill>
                  <a:srgbClr val="000000"/>
                </a:solidFill>
                <a:latin typeface="Amazing Slab"/>
                <a:ea typeface="Amazing Slab"/>
                <a:cs typeface="Amazing Slab"/>
                <a:sym typeface="Amazing Slab"/>
              </a:rPr>
              <a:t> дитини,</a:t>
            </a:r>
            <a:r>
              <a:rPr lang="en-US" b="true" sz="2100" spc="21">
                <a:solidFill>
                  <a:srgbClr val="000000"/>
                </a:solidFill>
                <a:latin typeface="Amazing Slab Bold"/>
                <a:ea typeface="Amazing Slab Bold"/>
                <a:cs typeface="Amazing Slab Bold"/>
                <a:sym typeface="Amazing Slab Bold"/>
              </a:rPr>
              <a:t> 450 </a:t>
            </a:r>
            <a:r>
              <a:rPr lang="en-US" sz="2100" spc="21">
                <a:solidFill>
                  <a:srgbClr val="000000"/>
                </a:solidFill>
                <a:latin typeface="Amazing Slab"/>
                <a:ea typeface="Amazing Slab"/>
                <a:cs typeface="Amazing Slab"/>
                <a:sym typeface="Amazing Slab"/>
              </a:rPr>
              <a:t>- пільгових категорій.    Зароблено :</a:t>
            </a:r>
            <a:r>
              <a:rPr lang="en-US" b="true" sz="2100" spc="21">
                <a:solidFill>
                  <a:srgbClr val="000000"/>
                </a:solidFill>
                <a:latin typeface="Amazing Slab Bold"/>
                <a:ea typeface="Amazing Slab Bold"/>
                <a:cs typeface="Amazing Slab Bold"/>
                <a:sym typeface="Amazing Slab Bold"/>
              </a:rPr>
              <a:t> 339 650 грн</a:t>
            </a:r>
          </a:p>
          <a:p>
            <a:pPr algn="ctr">
              <a:lnSpc>
                <a:spcPts val="2940"/>
              </a:lnSpc>
            </a:pPr>
            <a:r>
              <a:rPr lang="en-US" sz="2100" spc="21">
                <a:solidFill>
                  <a:srgbClr val="000000"/>
                </a:solidFill>
                <a:latin typeface="Amazing Slab"/>
                <a:ea typeface="Amazing Slab"/>
                <a:cs typeface="Amazing Slab"/>
                <a:sym typeface="Amazing Slab"/>
              </a:rPr>
              <a:t>порівняно з минулим роком кількість відвідувачів зросла</a:t>
            </a:r>
          </a:p>
          <a:p>
            <a:pPr algn="ctr">
              <a:lnSpc>
                <a:spcPts val="2940"/>
              </a:lnSpc>
              <a:spcBef>
                <a:spcPct val="0"/>
              </a:spcBef>
            </a:pPr>
            <a:r>
              <a:rPr lang="en-US" sz="2100" spc="21">
                <a:solidFill>
                  <a:srgbClr val="000000"/>
                </a:solidFill>
                <a:latin typeface="Amazing Slab"/>
                <a:ea typeface="Amazing Slab"/>
                <a:cs typeface="Amazing Slab"/>
                <a:sym typeface="Amazing Slab"/>
              </a:rPr>
              <a:t>(у</a:t>
            </a:r>
            <a:r>
              <a:rPr lang="en-US" b="true" sz="2100" spc="21">
                <a:solidFill>
                  <a:srgbClr val="000000"/>
                </a:solidFill>
                <a:latin typeface="Amazing Slab Bold"/>
                <a:ea typeface="Amazing Slab Bold"/>
                <a:cs typeface="Amazing Slab Bold"/>
                <a:sym typeface="Amazing Slab Bold"/>
              </a:rPr>
              <a:t> 2023</a:t>
            </a:r>
            <a:r>
              <a:rPr lang="en-US" sz="2100" spc="21">
                <a:solidFill>
                  <a:srgbClr val="000000"/>
                </a:solidFill>
                <a:latin typeface="Amazing Slab"/>
                <a:ea typeface="Amazing Slab"/>
                <a:cs typeface="Amazing Slab"/>
                <a:sym typeface="Amazing Slab"/>
              </a:rPr>
              <a:t> році було</a:t>
            </a:r>
            <a:r>
              <a:rPr lang="en-US" b="true" sz="2100" spc="21">
                <a:solidFill>
                  <a:srgbClr val="000000"/>
                </a:solidFill>
                <a:latin typeface="Amazing Slab Bold"/>
                <a:ea typeface="Amazing Slab Bold"/>
                <a:cs typeface="Amazing Slab Bold"/>
                <a:sym typeface="Amazing Slab Bold"/>
              </a:rPr>
              <a:t> 1444</a:t>
            </a:r>
            <a:r>
              <a:rPr lang="en-US" sz="2100" spc="21">
                <a:solidFill>
                  <a:srgbClr val="000000"/>
                </a:solidFill>
                <a:latin typeface="Amazing Slab"/>
                <a:ea typeface="Amazing Slab"/>
                <a:cs typeface="Amazing Slab"/>
                <a:sym typeface="Amazing Slab"/>
              </a:rPr>
              <a:t> дитини, з них </a:t>
            </a:r>
            <a:r>
              <a:rPr lang="en-US" b="true" sz="2100" spc="21">
                <a:solidFill>
                  <a:srgbClr val="000000"/>
                </a:solidFill>
                <a:latin typeface="Amazing Slab Bold"/>
                <a:ea typeface="Amazing Slab Bold"/>
                <a:cs typeface="Amazing Slab Bold"/>
                <a:sym typeface="Amazing Slab Bold"/>
              </a:rPr>
              <a:t>163</a:t>
            </a:r>
            <a:r>
              <a:rPr lang="en-US" sz="2100" spc="21">
                <a:solidFill>
                  <a:srgbClr val="000000"/>
                </a:solidFill>
                <a:latin typeface="Amazing Slab"/>
                <a:ea typeface="Amazing Slab"/>
                <a:cs typeface="Amazing Slab"/>
                <a:sym typeface="Amazing Slab"/>
              </a:rPr>
              <a:t> пільгових категорій).</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5400000">
            <a:off x="10401238" y="3523720"/>
            <a:ext cx="11058512" cy="2468047"/>
          </a:xfrm>
          <a:prstGeom prst="rect">
            <a:avLst/>
          </a:prstGeom>
          <a:solidFill>
            <a:srgbClr val="C29A74">
              <a:alpha val="49804"/>
            </a:srgbClr>
          </a:solidFill>
        </p:spPr>
      </p:sp>
      <p:sp>
        <p:nvSpPr>
          <p:cNvPr name="Freeform 3" id="3"/>
          <p:cNvSpPr/>
          <p:nvPr/>
        </p:nvSpPr>
        <p:spPr>
          <a:xfrm flipH="false" flipV="false" rot="0">
            <a:off x="9995986" y="2230798"/>
            <a:ext cx="7953347" cy="5825403"/>
          </a:xfrm>
          <a:custGeom>
            <a:avLst/>
            <a:gdLst/>
            <a:ahLst/>
            <a:cxnLst/>
            <a:rect r="r" b="b" t="t" l="l"/>
            <a:pathLst>
              <a:path h="5825403" w="7953347">
                <a:moveTo>
                  <a:pt x="0" y="0"/>
                </a:moveTo>
                <a:lnTo>
                  <a:pt x="7953347" y="0"/>
                </a:lnTo>
                <a:lnTo>
                  <a:pt x="7953347" y="5825404"/>
                </a:lnTo>
                <a:lnTo>
                  <a:pt x="0" y="5825404"/>
                </a:lnTo>
                <a:lnTo>
                  <a:pt x="0" y="0"/>
                </a:lnTo>
                <a:close/>
              </a:path>
            </a:pathLst>
          </a:custGeom>
          <a:blipFill>
            <a:blip r:embed="rId2"/>
            <a:stretch>
              <a:fillRect l="-9935" t="0" r="0" b="0"/>
            </a:stretch>
          </a:blipFill>
        </p:spPr>
      </p:sp>
      <p:sp>
        <p:nvSpPr>
          <p:cNvPr name="TextBox 4" id="4"/>
          <p:cNvSpPr txBox="true"/>
          <p:nvPr/>
        </p:nvSpPr>
        <p:spPr>
          <a:xfrm rot="0">
            <a:off x="844252" y="571500"/>
            <a:ext cx="9151734" cy="8963026"/>
          </a:xfrm>
          <a:prstGeom prst="rect">
            <a:avLst/>
          </a:prstGeom>
        </p:spPr>
        <p:txBody>
          <a:bodyPr anchor="t" rtlCol="false" tIns="0" lIns="0" bIns="0" rIns="0">
            <a:spAutoFit/>
          </a:bodyPr>
          <a:lstStyle/>
          <a:p>
            <a:pPr algn="l">
              <a:lnSpc>
                <a:spcPts val="5459"/>
              </a:lnSpc>
            </a:pPr>
            <a:r>
              <a:rPr lang="en-US" b="true" sz="3899" spc="38">
                <a:solidFill>
                  <a:srgbClr val="532E1D"/>
                </a:solidFill>
                <a:latin typeface="Amazing Slab Bold"/>
                <a:ea typeface="Amazing Slab Bold"/>
                <a:cs typeface="Amazing Slab Bold"/>
                <a:sym typeface="Amazing Slab Bold"/>
              </a:rPr>
              <a:t>ЗАХОДИ БІБЛІОТЕКИ У ГРУШЕВІ</a:t>
            </a:r>
          </a:p>
          <a:p>
            <a:pPr algn="l">
              <a:lnSpc>
                <a:spcPts val="2940"/>
              </a:lnSpc>
            </a:pPr>
          </a:p>
          <a:p>
            <a:pPr algn="l">
              <a:lnSpc>
                <a:spcPts val="2940"/>
              </a:lnSpc>
            </a:pPr>
            <a:r>
              <a:rPr lang="en-US" b="true" sz="2100" spc="21">
                <a:solidFill>
                  <a:srgbClr val="532E1D"/>
                </a:solidFill>
                <a:latin typeface="Amazing Slab Bold"/>
                <a:ea typeface="Amazing Slab Bold"/>
                <a:cs typeface="Amazing Slab Bold"/>
                <a:sym typeface="Amazing Slab Bold"/>
              </a:rPr>
              <a:t>Особистісний розвиток:</a:t>
            </a:r>
          </a:p>
          <a:p>
            <a:pPr algn="l">
              <a:lnSpc>
                <a:spcPts val="2940"/>
              </a:lnSpc>
            </a:pPr>
            <a:r>
              <a:rPr lang="en-US" sz="2100" spc="21">
                <a:solidFill>
                  <a:srgbClr val="532E1D"/>
                </a:solidFill>
                <a:latin typeface="Amazing Slab"/>
                <a:ea typeface="Amazing Slab"/>
                <a:cs typeface="Amazing Slab"/>
                <a:sym typeface="Amazing Slab"/>
              </a:rPr>
              <a:t>• Майстерклас «Писанкове дерево»</a:t>
            </a:r>
          </a:p>
          <a:p>
            <a:pPr algn="l">
              <a:lnSpc>
                <a:spcPts val="2940"/>
              </a:lnSpc>
            </a:pPr>
            <a:r>
              <a:rPr lang="en-US" sz="2100" spc="21">
                <a:solidFill>
                  <a:srgbClr val="532E1D"/>
                </a:solidFill>
                <a:latin typeface="Amazing Slab"/>
                <a:ea typeface="Amazing Slab"/>
                <a:cs typeface="Amazing Slab"/>
                <a:sym typeface="Amazing Slab"/>
              </a:rPr>
              <a:t>• Майстерклас «Котики»</a:t>
            </a:r>
          </a:p>
          <a:p>
            <a:pPr algn="l">
              <a:lnSpc>
                <a:spcPts val="2940"/>
              </a:lnSpc>
            </a:pPr>
            <a:r>
              <a:rPr lang="en-US" sz="2100" spc="21">
                <a:solidFill>
                  <a:srgbClr val="532E1D"/>
                </a:solidFill>
                <a:latin typeface="Amazing Slab"/>
                <a:ea typeface="Amazing Slab"/>
                <a:cs typeface="Amazing Slab"/>
                <a:sym typeface="Amazing Slab"/>
              </a:rPr>
              <a:t>• Майстерклас «Весняні квіти»</a:t>
            </a:r>
          </a:p>
          <a:p>
            <a:pPr algn="l">
              <a:lnSpc>
                <a:spcPts val="2940"/>
              </a:lnSpc>
            </a:pPr>
            <a:r>
              <a:rPr lang="en-US" sz="2100" spc="21">
                <a:solidFill>
                  <a:srgbClr val="532E1D"/>
                </a:solidFill>
                <a:latin typeface="Amazing Slab"/>
                <a:ea typeface="Amazing Slab"/>
                <a:cs typeface="Amazing Slab"/>
                <a:sym typeface="Amazing Slab"/>
              </a:rPr>
              <a:t>• Майстерклас «Осіннє диво»</a:t>
            </a:r>
          </a:p>
          <a:p>
            <a:pPr algn="l">
              <a:lnSpc>
                <a:spcPts val="2940"/>
              </a:lnSpc>
            </a:pPr>
          </a:p>
          <a:p>
            <a:pPr algn="l">
              <a:lnSpc>
                <a:spcPts val="2940"/>
              </a:lnSpc>
            </a:pPr>
            <a:r>
              <a:rPr lang="en-US" b="true" sz="2100" spc="21">
                <a:solidFill>
                  <a:srgbClr val="532E1D"/>
                </a:solidFill>
                <a:latin typeface="Amazing Slab Bold"/>
                <a:ea typeface="Amazing Slab Bold"/>
                <a:cs typeface="Amazing Slab Bold"/>
                <a:sym typeface="Amazing Slab Bold"/>
              </a:rPr>
              <a:t>Пізнання культурної спадщини, формування духовності та естетичних смаків:</a:t>
            </a:r>
          </a:p>
          <a:p>
            <a:pPr algn="l">
              <a:lnSpc>
                <a:spcPts val="2940"/>
              </a:lnSpc>
            </a:pPr>
            <a:r>
              <a:rPr lang="en-US" sz="2100" spc="21">
                <a:solidFill>
                  <a:srgbClr val="532E1D"/>
                </a:solidFill>
                <a:latin typeface="Amazing Slab"/>
                <a:ea typeface="Amazing Slab"/>
                <a:cs typeface="Amazing Slab"/>
                <a:sym typeface="Amazing Slab"/>
              </a:rPr>
              <a:t>• Перегляд фільму «Герої Небесної Сотні»</a:t>
            </a:r>
          </a:p>
          <a:p>
            <a:pPr algn="l">
              <a:lnSpc>
                <a:spcPts val="2940"/>
              </a:lnSpc>
            </a:pPr>
            <a:r>
              <a:rPr lang="en-US" sz="2100" spc="21">
                <a:solidFill>
                  <a:srgbClr val="532E1D"/>
                </a:solidFill>
                <a:latin typeface="Amazing Slab"/>
                <a:ea typeface="Amazing Slab"/>
                <a:cs typeface="Amazing Slab"/>
                <a:sym typeface="Amazing Slab"/>
              </a:rPr>
              <a:t>• Акція «Подаруй бібліотеці книгу»</a:t>
            </a:r>
          </a:p>
          <a:p>
            <a:pPr algn="l">
              <a:lnSpc>
                <a:spcPts val="2940"/>
              </a:lnSpc>
            </a:pPr>
            <a:r>
              <a:rPr lang="en-US" sz="2100" spc="21">
                <a:solidFill>
                  <a:srgbClr val="532E1D"/>
                </a:solidFill>
                <a:latin typeface="Amazing Slab"/>
                <a:ea typeface="Amazing Slab"/>
                <a:cs typeface="Amazing Slab"/>
                <a:sym typeface="Amazing Slab"/>
              </a:rPr>
              <a:t>• Мовний кріз «Мова єднає серця»</a:t>
            </a:r>
          </a:p>
          <a:p>
            <a:pPr algn="l">
              <a:lnSpc>
                <a:spcPts val="2940"/>
              </a:lnSpc>
            </a:pPr>
            <a:r>
              <a:rPr lang="en-US" sz="2100" spc="21">
                <a:solidFill>
                  <a:srgbClr val="532E1D"/>
                </a:solidFill>
                <a:latin typeface="Amazing Slab"/>
                <a:ea typeface="Amazing Slab"/>
                <a:cs typeface="Amazing Slab"/>
                <a:sym typeface="Amazing Slab"/>
              </a:rPr>
              <a:t>• Поетичний флешмоб «Шевченкові читання»</a:t>
            </a:r>
          </a:p>
          <a:p>
            <a:pPr algn="l">
              <a:lnSpc>
                <a:spcPts val="2940"/>
              </a:lnSpc>
            </a:pPr>
            <a:r>
              <a:rPr lang="en-US" sz="2100" spc="21">
                <a:solidFill>
                  <a:srgbClr val="532E1D"/>
                </a:solidFill>
                <a:latin typeface="Amazing Slab"/>
                <a:ea typeface="Amazing Slab"/>
                <a:cs typeface="Amazing Slab"/>
                <a:sym typeface="Amazing Slab"/>
              </a:rPr>
              <a:t>• Флешмоб «Магія вишиванки: В єдності — сила»</a:t>
            </a:r>
          </a:p>
          <a:p>
            <a:pPr algn="l">
              <a:lnSpc>
                <a:spcPts val="2940"/>
              </a:lnSpc>
            </a:pPr>
            <a:r>
              <a:rPr lang="en-US" sz="2100" spc="21">
                <a:solidFill>
                  <a:srgbClr val="532E1D"/>
                </a:solidFill>
                <a:latin typeface="Amazing Slab"/>
                <a:ea typeface="Amazing Slab"/>
                <a:cs typeface="Amazing Slab"/>
                <a:sym typeface="Amazing Slab"/>
              </a:rPr>
              <a:t>• Плетіння віночків «Мелодії Купала: Пісні під зоряним небом»</a:t>
            </a:r>
          </a:p>
          <a:p>
            <a:pPr algn="l">
              <a:lnSpc>
                <a:spcPts val="2940"/>
              </a:lnSpc>
            </a:pPr>
            <a:r>
              <a:rPr lang="en-US" sz="2100" spc="21">
                <a:solidFill>
                  <a:srgbClr val="532E1D"/>
                </a:solidFill>
                <a:latin typeface="Amazing Slab"/>
                <a:ea typeface="Amazing Slab"/>
                <a:cs typeface="Amazing Slab"/>
                <a:sym typeface="Amazing Slab"/>
              </a:rPr>
              <a:t>• Екскурсія «Чарівна Коломия: Подорож у серце Прикарпаття»</a:t>
            </a:r>
          </a:p>
          <a:p>
            <a:pPr algn="l">
              <a:lnSpc>
                <a:spcPts val="2940"/>
              </a:lnSpc>
            </a:pPr>
            <a:r>
              <a:rPr lang="en-US" sz="2100" spc="21">
                <a:solidFill>
                  <a:srgbClr val="532E1D"/>
                </a:solidFill>
                <a:latin typeface="Amazing Slab"/>
                <a:ea typeface="Amazing Slab"/>
                <a:cs typeface="Amazing Slab"/>
                <a:sym typeface="Amazing Slab"/>
              </a:rPr>
              <a:t>• Гарбузовий бум (Оформлення фотозони)</a:t>
            </a:r>
          </a:p>
          <a:p>
            <a:pPr algn="l">
              <a:lnSpc>
                <a:spcPts val="2940"/>
              </a:lnSpc>
            </a:pPr>
            <a:r>
              <a:rPr lang="en-US" sz="2100" spc="21">
                <a:solidFill>
                  <a:srgbClr val="532E1D"/>
                </a:solidFill>
                <a:latin typeface="Amazing Slab"/>
                <a:ea typeface="Amazing Slab"/>
                <a:cs typeface="Amazing Slab"/>
                <a:sym typeface="Amazing Slab"/>
              </a:rPr>
              <a:t>• Сторітайм «У світі казки»</a:t>
            </a:r>
          </a:p>
          <a:p>
            <a:pPr algn="l">
              <a:lnSpc>
                <a:spcPts val="2940"/>
              </a:lnSpc>
            </a:pPr>
          </a:p>
          <a:p>
            <a:pPr algn="l">
              <a:lnSpc>
                <a:spcPts val="2940"/>
              </a:lnSpc>
            </a:pPr>
            <a:r>
              <a:rPr lang="en-US" b="true" sz="2100" spc="21">
                <a:solidFill>
                  <a:srgbClr val="532E1D"/>
                </a:solidFill>
                <a:latin typeface="Amazing Slab Bold"/>
                <a:ea typeface="Amazing Slab Bold"/>
                <a:cs typeface="Amazing Slab Bold"/>
                <a:sym typeface="Amazing Slab Bold"/>
              </a:rPr>
              <a:t>Патріотичне та літературне спрямування:</a:t>
            </a:r>
          </a:p>
          <a:p>
            <a:pPr algn="l">
              <a:lnSpc>
                <a:spcPts val="2940"/>
              </a:lnSpc>
            </a:pPr>
            <a:r>
              <a:rPr lang="en-US" sz="2100" spc="21">
                <a:solidFill>
                  <a:srgbClr val="532E1D"/>
                </a:solidFill>
                <a:latin typeface="Amazing Slab"/>
                <a:ea typeface="Amazing Slab"/>
                <a:cs typeface="Amazing Slab"/>
                <a:sym typeface="Amazing Slab"/>
              </a:rPr>
              <a:t>• Флешмоб «Герої не вмирають»</a:t>
            </a:r>
          </a:p>
          <a:p>
            <a:pPr algn="l">
              <a:lnSpc>
                <a:spcPts val="2940"/>
              </a:lnSpc>
            </a:pPr>
            <a:r>
              <a:rPr lang="en-US" sz="2100" spc="21">
                <a:solidFill>
                  <a:srgbClr val="532E1D"/>
                </a:solidFill>
                <a:latin typeface="Amazing Slab"/>
                <a:ea typeface="Amazing Slab"/>
                <a:cs typeface="Amazing Slab"/>
                <a:sym typeface="Amazing Slab"/>
              </a:rPr>
              <a:t>• Гра-вікторина «Культура і писемність: Подорож крізь століття»</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29A74"/>
        </a:solidFill>
      </p:bgPr>
    </p:bg>
    <p:spTree>
      <p:nvGrpSpPr>
        <p:cNvPr id="1" name=""/>
        <p:cNvGrpSpPr/>
        <p:nvPr/>
      </p:nvGrpSpPr>
      <p:grpSpPr>
        <a:xfrm>
          <a:off x="0" y="0"/>
          <a:ext cx="0" cy="0"/>
          <a:chOff x="0" y="0"/>
          <a:chExt cx="0" cy="0"/>
        </a:xfrm>
      </p:grpSpPr>
      <p:sp>
        <p:nvSpPr>
          <p:cNvPr name="AutoShape 2" id="2"/>
          <p:cNvSpPr/>
          <p:nvPr/>
        </p:nvSpPr>
        <p:spPr>
          <a:xfrm rot="0">
            <a:off x="1028700" y="583886"/>
            <a:ext cx="16230600" cy="2262010"/>
          </a:xfrm>
          <a:prstGeom prst="rect">
            <a:avLst/>
          </a:prstGeom>
          <a:solidFill>
            <a:srgbClr val="FBFDF4"/>
          </a:solidFill>
        </p:spPr>
      </p:sp>
      <p:sp>
        <p:nvSpPr>
          <p:cNvPr name="TextBox 3" id="3"/>
          <p:cNvSpPr txBox="true"/>
          <p:nvPr/>
        </p:nvSpPr>
        <p:spPr>
          <a:xfrm rot="0">
            <a:off x="1028700" y="2750646"/>
            <a:ext cx="16230600" cy="3981450"/>
          </a:xfrm>
          <a:prstGeom prst="rect">
            <a:avLst/>
          </a:prstGeom>
        </p:spPr>
        <p:txBody>
          <a:bodyPr anchor="t" rtlCol="false" tIns="0" lIns="0" bIns="0" rIns="0">
            <a:spAutoFit/>
          </a:bodyPr>
          <a:lstStyle/>
          <a:p>
            <a:pPr algn="ctr">
              <a:lnSpc>
                <a:spcPts val="4500"/>
              </a:lnSpc>
              <a:spcBef>
                <a:spcPct val="0"/>
              </a:spcBef>
            </a:pPr>
            <a:r>
              <a:rPr lang="en-US" sz="3000" spc="30">
                <a:solidFill>
                  <a:srgbClr val="FBFDF4"/>
                </a:solidFill>
                <a:latin typeface="Lato"/>
                <a:ea typeface="Lato"/>
                <a:cs typeface="Lato"/>
                <a:sym typeface="Lato"/>
              </a:rPr>
              <a:t>Весняні канікули — це чудовий час для відпочинку та розваг, а бібліотека є ідеальним місцем для проведення цього періоду. Тут діти не тільки цікаво із користю проводять свій вільний час, але й насолоджуються різноманітними заходами, які дарували їм незабутні емоції та позитивний настрій.</a:t>
            </a:r>
          </a:p>
          <a:p>
            <a:pPr algn="ctr">
              <a:lnSpc>
                <a:spcPts val="4500"/>
              </a:lnSpc>
              <a:spcBef>
                <a:spcPct val="0"/>
              </a:spcBef>
            </a:pPr>
            <a:r>
              <a:rPr lang="en-US" sz="3000" spc="30">
                <a:solidFill>
                  <a:srgbClr val="FBFDF4"/>
                </a:solidFill>
                <a:latin typeface="Lato"/>
                <a:ea typeface="Lato"/>
                <a:cs typeface="Lato"/>
                <a:sym typeface="Lato"/>
              </a:rPr>
              <a:t>Завдяки поєднанню активного відпочинку, цікавої літератури та приємного спілкування, весняні канікули в бібліотеці стали незабутніми для всіх учасників. Кожен день приніс нові враження, усмішки та гарний настрій.</a:t>
            </a:r>
          </a:p>
        </p:txBody>
      </p:sp>
      <p:sp>
        <p:nvSpPr>
          <p:cNvPr name="Freeform 4" id="4"/>
          <p:cNvSpPr/>
          <p:nvPr/>
        </p:nvSpPr>
        <p:spPr>
          <a:xfrm flipH="false" flipV="false" rot="0">
            <a:off x="6761654" y="6989907"/>
            <a:ext cx="5711262" cy="2703556"/>
          </a:xfrm>
          <a:custGeom>
            <a:avLst/>
            <a:gdLst/>
            <a:ahLst/>
            <a:cxnLst/>
            <a:rect r="r" b="b" t="t" l="l"/>
            <a:pathLst>
              <a:path h="2703556" w="5711262">
                <a:moveTo>
                  <a:pt x="0" y="0"/>
                </a:moveTo>
                <a:lnTo>
                  <a:pt x="5711262" y="0"/>
                </a:lnTo>
                <a:lnTo>
                  <a:pt x="5711262" y="2703556"/>
                </a:lnTo>
                <a:lnTo>
                  <a:pt x="0" y="2703556"/>
                </a:lnTo>
                <a:lnTo>
                  <a:pt x="0" y="0"/>
                </a:lnTo>
                <a:close/>
              </a:path>
            </a:pathLst>
          </a:custGeom>
          <a:blipFill>
            <a:blip r:embed="rId2"/>
            <a:stretch>
              <a:fillRect l="0" t="0" r="0" b="0"/>
            </a:stretch>
          </a:blipFill>
        </p:spPr>
      </p:sp>
      <p:sp>
        <p:nvSpPr>
          <p:cNvPr name="Freeform 5" id="5"/>
          <p:cNvSpPr/>
          <p:nvPr/>
        </p:nvSpPr>
        <p:spPr>
          <a:xfrm flipH="false" flipV="false" rot="0">
            <a:off x="859555" y="6989907"/>
            <a:ext cx="5613818" cy="2664185"/>
          </a:xfrm>
          <a:custGeom>
            <a:avLst/>
            <a:gdLst/>
            <a:ahLst/>
            <a:cxnLst/>
            <a:rect r="r" b="b" t="t" l="l"/>
            <a:pathLst>
              <a:path h="2664185" w="5613818">
                <a:moveTo>
                  <a:pt x="0" y="0"/>
                </a:moveTo>
                <a:lnTo>
                  <a:pt x="5613819" y="0"/>
                </a:lnTo>
                <a:lnTo>
                  <a:pt x="5613819" y="2664185"/>
                </a:lnTo>
                <a:lnTo>
                  <a:pt x="0" y="2664185"/>
                </a:lnTo>
                <a:lnTo>
                  <a:pt x="0" y="0"/>
                </a:lnTo>
                <a:close/>
              </a:path>
            </a:pathLst>
          </a:custGeom>
          <a:blipFill>
            <a:blip r:embed="rId3"/>
            <a:stretch>
              <a:fillRect l="0" t="0" r="0" b="0"/>
            </a:stretch>
          </a:blipFill>
        </p:spPr>
      </p:sp>
      <p:sp>
        <p:nvSpPr>
          <p:cNvPr name="Freeform 6" id="6"/>
          <p:cNvSpPr/>
          <p:nvPr/>
        </p:nvSpPr>
        <p:spPr>
          <a:xfrm flipH="false" flipV="false" rot="0">
            <a:off x="12758666" y="6970221"/>
            <a:ext cx="4669779" cy="2703556"/>
          </a:xfrm>
          <a:custGeom>
            <a:avLst/>
            <a:gdLst/>
            <a:ahLst/>
            <a:cxnLst/>
            <a:rect r="r" b="b" t="t" l="l"/>
            <a:pathLst>
              <a:path h="2703556" w="4669779">
                <a:moveTo>
                  <a:pt x="0" y="0"/>
                </a:moveTo>
                <a:lnTo>
                  <a:pt x="4669779" y="0"/>
                </a:lnTo>
                <a:lnTo>
                  <a:pt x="4669779" y="2703556"/>
                </a:lnTo>
                <a:lnTo>
                  <a:pt x="0" y="2703556"/>
                </a:lnTo>
                <a:lnTo>
                  <a:pt x="0" y="0"/>
                </a:lnTo>
                <a:close/>
              </a:path>
            </a:pathLst>
          </a:custGeom>
          <a:blipFill>
            <a:blip r:embed="rId4"/>
            <a:stretch>
              <a:fillRect l="0" t="0" r="0" b="0"/>
            </a:stretch>
          </a:blipFill>
        </p:spPr>
      </p:sp>
      <p:sp>
        <p:nvSpPr>
          <p:cNvPr name="TextBox 7" id="7"/>
          <p:cNvSpPr txBox="true"/>
          <p:nvPr/>
        </p:nvSpPr>
        <p:spPr>
          <a:xfrm rot="0">
            <a:off x="1739879" y="952500"/>
            <a:ext cx="14808242" cy="1659254"/>
          </a:xfrm>
          <a:prstGeom prst="rect">
            <a:avLst/>
          </a:prstGeom>
        </p:spPr>
        <p:txBody>
          <a:bodyPr anchor="t" rtlCol="false" tIns="0" lIns="0" bIns="0" rIns="0">
            <a:spAutoFit/>
          </a:bodyPr>
          <a:lstStyle/>
          <a:p>
            <a:pPr algn="ctr">
              <a:lnSpc>
                <a:spcPts val="6615"/>
              </a:lnSpc>
            </a:pPr>
            <a:r>
              <a:rPr lang="en-US" sz="4900" spc="147">
                <a:solidFill>
                  <a:srgbClr val="C29A74"/>
                </a:solidFill>
                <a:latin typeface="Didact Gothic"/>
                <a:ea typeface="Didact Gothic"/>
                <a:cs typeface="Didact Gothic"/>
                <a:sym typeface="Didact Gothic"/>
              </a:rPr>
              <a:t>Весняні канікули «Час для читання та веселощів» 1.04.2024р-7.04.2024р.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29A74"/>
        </a:solidFill>
      </p:bgPr>
    </p:bg>
    <p:spTree>
      <p:nvGrpSpPr>
        <p:cNvPr id="1" name=""/>
        <p:cNvGrpSpPr/>
        <p:nvPr/>
      </p:nvGrpSpPr>
      <p:grpSpPr>
        <a:xfrm>
          <a:off x="0" y="0"/>
          <a:ext cx="0" cy="0"/>
          <a:chOff x="0" y="0"/>
          <a:chExt cx="0" cy="0"/>
        </a:xfrm>
      </p:grpSpPr>
      <p:sp>
        <p:nvSpPr>
          <p:cNvPr name="Freeform 2" id="2"/>
          <p:cNvSpPr/>
          <p:nvPr/>
        </p:nvSpPr>
        <p:spPr>
          <a:xfrm flipH="false" flipV="false" rot="-7482333">
            <a:off x="-3256053" y="4850013"/>
            <a:ext cx="11384437" cy="3041798"/>
          </a:xfrm>
          <a:custGeom>
            <a:avLst/>
            <a:gdLst/>
            <a:ahLst/>
            <a:cxnLst/>
            <a:rect r="r" b="b" t="t" l="l"/>
            <a:pathLst>
              <a:path h="3041798" w="11384437">
                <a:moveTo>
                  <a:pt x="0" y="0"/>
                </a:moveTo>
                <a:lnTo>
                  <a:pt x="11384437" y="0"/>
                </a:lnTo>
                <a:lnTo>
                  <a:pt x="11384437" y="3041798"/>
                </a:lnTo>
                <a:lnTo>
                  <a:pt x="0" y="3041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99206">
            <a:off x="733920" y="1922587"/>
            <a:ext cx="9445495" cy="6441826"/>
          </a:xfrm>
          <a:custGeom>
            <a:avLst/>
            <a:gdLst/>
            <a:ahLst/>
            <a:cxnLst/>
            <a:rect r="r" b="b" t="t" l="l"/>
            <a:pathLst>
              <a:path h="6441826" w="9445495">
                <a:moveTo>
                  <a:pt x="178228" y="0"/>
                </a:moveTo>
                <a:lnTo>
                  <a:pt x="9445496" y="267509"/>
                </a:lnTo>
                <a:lnTo>
                  <a:pt x="9267268" y="6441826"/>
                </a:lnTo>
                <a:lnTo>
                  <a:pt x="0" y="6174317"/>
                </a:lnTo>
                <a:lnTo>
                  <a:pt x="178228" y="0"/>
                </a:lnTo>
                <a:close/>
              </a:path>
            </a:pathLst>
          </a:custGeom>
          <a:blipFill>
            <a:blip r:embed="rId4"/>
            <a:stretch>
              <a:fillRect l="-1181" t="0" r="-1181" b="0"/>
            </a:stretch>
          </a:blipFill>
        </p:spPr>
      </p:sp>
      <p:sp>
        <p:nvSpPr>
          <p:cNvPr name="Freeform 4" id="4"/>
          <p:cNvSpPr/>
          <p:nvPr/>
        </p:nvSpPr>
        <p:spPr>
          <a:xfrm flipH="false" flipV="false" rot="-5400000">
            <a:off x="12595782" y="3073883"/>
            <a:ext cx="11384437" cy="3041798"/>
          </a:xfrm>
          <a:custGeom>
            <a:avLst/>
            <a:gdLst/>
            <a:ahLst/>
            <a:cxnLst/>
            <a:rect r="r" b="b" t="t" l="l"/>
            <a:pathLst>
              <a:path h="3041798" w="11384437">
                <a:moveTo>
                  <a:pt x="0" y="0"/>
                </a:moveTo>
                <a:lnTo>
                  <a:pt x="11384436" y="0"/>
                </a:lnTo>
                <a:lnTo>
                  <a:pt x="11384436" y="3041798"/>
                </a:lnTo>
                <a:lnTo>
                  <a:pt x="0" y="3041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870421" y="393382"/>
            <a:ext cx="16547157" cy="1165860"/>
          </a:xfrm>
          <a:prstGeom prst="rect">
            <a:avLst/>
          </a:prstGeom>
        </p:spPr>
        <p:txBody>
          <a:bodyPr anchor="t" rtlCol="false" tIns="0" lIns="0" bIns="0" rIns="0">
            <a:spAutoFit/>
          </a:bodyPr>
          <a:lstStyle/>
          <a:p>
            <a:pPr algn="ctr">
              <a:lnSpc>
                <a:spcPts val="2940"/>
              </a:lnSpc>
              <a:spcBef>
                <a:spcPct val="0"/>
              </a:spcBef>
            </a:pPr>
            <a:r>
              <a:rPr lang="en-US" sz="2100" spc="21">
                <a:solidFill>
                  <a:srgbClr val="532E1D"/>
                </a:solidFill>
                <a:latin typeface="Amazing Slab"/>
                <a:ea typeface="Amazing Slab"/>
                <a:cs typeface="Amazing Slab"/>
                <a:sym typeface="Amazing Slab"/>
              </a:rPr>
              <a:t>У РЕЗИДЕНЦІЇ СВЯТОГО МИКОЛАЯ У ГРУШЕВІ ПРОТЯГОМ ШЕСТИ ДНІВ ПРОХОДИВ МОЛОДІЖНИЙ ТАБІР "ФОРСАЖ",</a:t>
            </a:r>
          </a:p>
          <a:p>
            <a:pPr algn="ctr">
              <a:lnSpc>
                <a:spcPts val="2940"/>
              </a:lnSpc>
              <a:spcBef>
                <a:spcPct val="0"/>
              </a:spcBef>
            </a:pPr>
            <a:r>
              <a:rPr lang="en-US" sz="2100" spc="21">
                <a:solidFill>
                  <a:srgbClr val="532E1D"/>
                </a:solidFill>
                <a:latin typeface="Amazing Slab"/>
                <a:ea typeface="Amazing Slab"/>
                <a:cs typeface="Amazing Slab"/>
                <a:sym typeface="Amazing Slab"/>
              </a:rPr>
              <a:t>ЯКИЙ ЗІБРАВ СОРОК ПІДЛІТКІВ НАШОЇ ГРОМАДИ ВІКОМ 14-17 РОКІВ.</a:t>
            </a:r>
          </a:p>
          <a:p>
            <a:pPr algn="ctr">
              <a:lnSpc>
                <a:spcPts val="2940"/>
              </a:lnSpc>
              <a:spcBef>
                <a:spcPct val="0"/>
              </a:spcBef>
            </a:pPr>
            <a:r>
              <a:rPr lang="en-US" sz="2100" spc="21">
                <a:solidFill>
                  <a:srgbClr val="532E1D"/>
                </a:solidFill>
                <a:latin typeface="Amazing Slab"/>
                <a:ea typeface="Amazing Slab"/>
                <a:cs typeface="Amazing Slab"/>
                <a:sym typeface="Amazing Slab"/>
              </a:rPr>
              <a:t>УЧАСНИКИ МАЛИ ЧУДОВУ МОЖЛИВІСТЬ НАВЧАТИСЯ, РОЗВИВАТИСЯ ТА ЗНАХОДИТИ НОВИХ ДРУЗІВ.</a:t>
            </a:r>
          </a:p>
        </p:txBody>
      </p:sp>
      <p:sp>
        <p:nvSpPr>
          <p:cNvPr name="TextBox 6" id="6"/>
          <p:cNvSpPr txBox="true"/>
          <p:nvPr/>
        </p:nvSpPr>
        <p:spPr>
          <a:xfrm rot="0">
            <a:off x="10567811" y="2016956"/>
            <a:ext cx="6488747" cy="6230564"/>
          </a:xfrm>
          <a:prstGeom prst="rect">
            <a:avLst/>
          </a:prstGeom>
        </p:spPr>
        <p:txBody>
          <a:bodyPr anchor="t" rtlCol="false" tIns="0" lIns="0" bIns="0" rIns="0">
            <a:spAutoFit/>
          </a:bodyPr>
          <a:lstStyle/>
          <a:p>
            <a:pPr algn="l">
              <a:lnSpc>
                <a:spcPts val="3083"/>
              </a:lnSpc>
              <a:spcBef>
                <a:spcPct val="0"/>
              </a:spcBef>
            </a:pPr>
            <a:r>
              <a:rPr lang="en-US" sz="2202" spc="22">
                <a:solidFill>
                  <a:srgbClr val="532E1D"/>
                </a:solidFill>
                <a:latin typeface="Didact Gothic"/>
                <a:ea typeface="Didact Gothic"/>
                <a:cs typeface="Didact Gothic"/>
                <a:sym typeface="Didact Gothic"/>
              </a:rPr>
              <a:t>На завершення шостого дня кожна команда презентувала свої проєкти, над якими вони працювали в таборі. Теми були надзвичайно важливими і актуальними: </a:t>
            </a:r>
          </a:p>
          <a:p>
            <a:pPr algn="l">
              <a:lnSpc>
                <a:spcPts val="3083"/>
              </a:lnSpc>
              <a:spcBef>
                <a:spcPct val="0"/>
              </a:spcBef>
            </a:pPr>
            <a:r>
              <a:rPr lang="en-US" sz="2202" spc="22">
                <a:solidFill>
                  <a:srgbClr val="532E1D"/>
                </a:solidFill>
                <a:latin typeface="Didact Gothic"/>
                <a:ea typeface="Didact Gothic"/>
                <a:cs typeface="Didact Gothic"/>
                <a:sym typeface="Didact Gothic"/>
              </a:rPr>
              <a:t>• Допомога безпритульним тваринам</a:t>
            </a:r>
          </a:p>
          <a:p>
            <a:pPr algn="l">
              <a:lnSpc>
                <a:spcPts val="3083"/>
              </a:lnSpc>
              <a:spcBef>
                <a:spcPct val="0"/>
              </a:spcBef>
            </a:pPr>
            <a:r>
              <a:rPr lang="en-US" sz="2202" spc="22">
                <a:solidFill>
                  <a:srgbClr val="532E1D"/>
                </a:solidFill>
                <a:latin typeface="Didact Gothic"/>
                <a:ea typeface="Didact Gothic"/>
                <a:cs typeface="Didact Gothic"/>
                <a:sym typeface="Didact Gothic"/>
              </a:rPr>
              <a:t>• Облагородження Шевченківського озера</a:t>
            </a:r>
          </a:p>
          <a:p>
            <a:pPr algn="l">
              <a:lnSpc>
                <a:spcPts val="3083"/>
              </a:lnSpc>
              <a:spcBef>
                <a:spcPct val="0"/>
              </a:spcBef>
            </a:pPr>
            <a:r>
              <a:rPr lang="en-US" sz="2202" spc="22">
                <a:solidFill>
                  <a:srgbClr val="532E1D"/>
                </a:solidFill>
                <a:latin typeface="Didact Gothic"/>
                <a:ea typeface="Didact Gothic"/>
                <a:cs typeface="Didact Gothic"/>
                <a:sym typeface="Didact Gothic"/>
              </a:rPr>
              <a:t>• Вибір професій</a:t>
            </a:r>
          </a:p>
          <a:p>
            <a:pPr algn="l">
              <a:lnSpc>
                <a:spcPts val="3083"/>
              </a:lnSpc>
              <a:spcBef>
                <a:spcPct val="0"/>
              </a:spcBef>
            </a:pPr>
            <a:r>
              <a:rPr lang="en-US" sz="2202" spc="22">
                <a:solidFill>
                  <a:srgbClr val="532E1D"/>
                </a:solidFill>
                <a:latin typeface="Didact Gothic"/>
                <a:ea typeface="Didact Gothic"/>
                <a:cs typeface="Didact Gothic"/>
                <a:sym typeface="Didact Gothic"/>
              </a:rPr>
              <a:t>• Створення місць для творчості</a:t>
            </a:r>
          </a:p>
          <a:p>
            <a:pPr algn="l">
              <a:lnSpc>
                <a:spcPts val="3083"/>
              </a:lnSpc>
              <a:spcBef>
                <a:spcPct val="0"/>
              </a:spcBef>
            </a:pPr>
            <a:r>
              <a:rPr lang="en-US" sz="2202" spc="22">
                <a:solidFill>
                  <a:srgbClr val="532E1D"/>
                </a:solidFill>
                <a:latin typeface="Didact Gothic"/>
                <a:ea typeface="Didact Gothic"/>
                <a:cs typeface="Didact Gothic"/>
                <a:sym typeface="Didact Gothic"/>
              </a:rPr>
              <a:t>• Організація благодійного забігу</a:t>
            </a:r>
          </a:p>
          <a:p>
            <a:pPr algn="l">
              <a:lnSpc>
                <a:spcPts val="3083"/>
              </a:lnSpc>
              <a:spcBef>
                <a:spcPct val="0"/>
              </a:spcBef>
            </a:pPr>
          </a:p>
          <a:p>
            <a:pPr algn="l">
              <a:lnSpc>
                <a:spcPts val="3083"/>
              </a:lnSpc>
              <a:spcBef>
                <a:spcPct val="0"/>
              </a:spcBef>
            </a:pPr>
            <a:r>
              <a:rPr lang="en-US" sz="2202" spc="22">
                <a:solidFill>
                  <a:srgbClr val="532E1D"/>
                </a:solidFill>
                <a:latin typeface="Didact Gothic"/>
                <a:ea typeface="Didact Gothic"/>
                <a:cs typeface="Didact Gothic"/>
                <a:sym typeface="Didact Gothic"/>
              </a:rPr>
              <a:t>Комісія з радістю оголосила, що підтримує реалізацію усіх проєктів! </a:t>
            </a:r>
          </a:p>
          <a:p>
            <a:pPr algn="l">
              <a:lnSpc>
                <a:spcPts val="3083"/>
              </a:lnSpc>
              <a:spcBef>
                <a:spcPct val="0"/>
              </a:spcBef>
            </a:pPr>
          </a:p>
          <a:p>
            <a:pPr algn="l">
              <a:lnSpc>
                <a:spcPts val="3083"/>
              </a:lnSpc>
              <a:spcBef>
                <a:spcPct val="0"/>
              </a:spcBef>
            </a:pPr>
            <a:r>
              <a:rPr lang="en-US" sz="2202" spc="22">
                <a:solidFill>
                  <a:srgbClr val="532E1D"/>
                </a:solidFill>
                <a:latin typeface="Didact Gothic"/>
                <a:ea typeface="Didact Gothic"/>
                <a:cs typeface="Didact Gothic"/>
                <a:sym typeface="Didact Gothic"/>
              </a:rPr>
              <a:t>Цей табір став не лише місцем для навчання, а й платформою для втілення ідей, які допоможуть нашій громаді стати кращою!</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0">
            <a:off x="-190150" y="7533728"/>
            <a:ext cx="18683539" cy="3019482"/>
          </a:xfrm>
          <a:prstGeom prst="rect">
            <a:avLst/>
          </a:prstGeom>
          <a:solidFill>
            <a:srgbClr val="C29A74"/>
          </a:solidFill>
        </p:spPr>
      </p:sp>
      <p:sp>
        <p:nvSpPr>
          <p:cNvPr name="Freeform 3" id="3"/>
          <p:cNvSpPr/>
          <p:nvPr/>
        </p:nvSpPr>
        <p:spPr>
          <a:xfrm flipH="false" flipV="false" rot="0">
            <a:off x="3099508" y="7063523"/>
            <a:ext cx="4829180" cy="3223477"/>
          </a:xfrm>
          <a:custGeom>
            <a:avLst/>
            <a:gdLst/>
            <a:ahLst/>
            <a:cxnLst/>
            <a:rect r="r" b="b" t="t" l="l"/>
            <a:pathLst>
              <a:path h="3223477" w="4829180">
                <a:moveTo>
                  <a:pt x="0" y="0"/>
                </a:moveTo>
                <a:lnTo>
                  <a:pt x="4829180" y="0"/>
                </a:lnTo>
                <a:lnTo>
                  <a:pt x="4829180" y="3223477"/>
                </a:lnTo>
                <a:lnTo>
                  <a:pt x="0" y="3223477"/>
                </a:lnTo>
                <a:lnTo>
                  <a:pt x="0" y="0"/>
                </a:lnTo>
                <a:close/>
              </a:path>
            </a:pathLst>
          </a:custGeom>
          <a:blipFill>
            <a:blip r:embed="rId2"/>
            <a:stretch>
              <a:fillRect l="0" t="0" r="0" b="0"/>
            </a:stretch>
          </a:blipFill>
        </p:spPr>
      </p:sp>
      <p:sp>
        <p:nvSpPr>
          <p:cNvPr name="Freeform 4" id="4"/>
          <p:cNvSpPr/>
          <p:nvPr/>
        </p:nvSpPr>
        <p:spPr>
          <a:xfrm flipH="false" flipV="false" rot="0">
            <a:off x="10040556" y="7063523"/>
            <a:ext cx="4829180" cy="3223477"/>
          </a:xfrm>
          <a:custGeom>
            <a:avLst/>
            <a:gdLst/>
            <a:ahLst/>
            <a:cxnLst/>
            <a:rect r="r" b="b" t="t" l="l"/>
            <a:pathLst>
              <a:path h="3223477" w="4829180">
                <a:moveTo>
                  <a:pt x="0" y="0"/>
                </a:moveTo>
                <a:lnTo>
                  <a:pt x="4829180" y="0"/>
                </a:lnTo>
                <a:lnTo>
                  <a:pt x="4829180" y="3223477"/>
                </a:lnTo>
                <a:lnTo>
                  <a:pt x="0" y="3223477"/>
                </a:lnTo>
                <a:lnTo>
                  <a:pt x="0" y="0"/>
                </a:lnTo>
                <a:close/>
              </a:path>
            </a:pathLst>
          </a:custGeom>
          <a:blipFill>
            <a:blip r:embed="rId3"/>
            <a:stretch>
              <a:fillRect l="0" t="0" r="0" b="0"/>
            </a:stretch>
          </a:blipFill>
        </p:spPr>
      </p:sp>
      <p:sp>
        <p:nvSpPr>
          <p:cNvPr name="Freeform 5" id="5"/>
          <p:cNvSpPr/>
          <p:nvPr/>
        </p:nvSpPr>
        <p:spPr>
          <a:xfrm flipH="false" flipV="false" rot="0">
            <a:off x="11448825" y="331456"/>
            <a:ext cx="5423051" cy="3619886"/>
          </a:xfrm>
          <a:custGeom>
            <a:avLst/>
            <a:gdLst/>
            <a:ahLst/>
            <a:cxnLst/>
            <a:rect r="r" b="b" t="t" l="l"/>
            <a:pathLst>
              <a:path h="3619886" w="5423051">
                <a:moveTo>
                  <a:pt x="0" y="0"/>
                </a:moveTo>
                <a:lnTo>
                  <a:pt x="5423051" y="0"/>
                </a:lnTo>
                <a:lnTo>
                  <a:pt x="5423051" y="3619886"/>
                </a:lnTo>
                <a:lnTo>
                  <a:pt x="0" y="3619886"/>
                </a:lnTo>
                <a:lnTo>
                  <a:pt x="0" y="0"/>
                </a:lnTo>
                <a:close/>
              </a:path>
            </a:pathLst>
          </a:custGeom>
          <a:blipFill>
            <a:blip r:embed="rId4"/>
            <a:stretch>
              <a:fillRect l="0" t="0" r="0" b="0"/>
            </a:stretch>
          </a:blipFill>
        </p:spPr>
      </p:sp>
      <p:sp>
        <p:nvSpPr>
          <p:cNvPr name="Freeform 6" id="6"/>
          <p:cNvSpPr/>
          <p:nvPr/>
        </p:nvSpPr>
        <p:spPr>
          <a:xfrm flipH="false" flipV="false" rot="0">
            <a:off x="1028700" y="331456"/>
            <a:ext cx="5510833" cy="3678481"/>
          </a:xfrm>
          <a:custGeom>
            <a:avLst/>
            <a:gdLst/>
            <a:ahLst/>
            <a:cxnLst/>
            <a:rect r="r" b="b" t="t" l="l"/>
            <a:pathLst>
              <a:path h="3678481" w="5510833">
                <a:moveTo>
                  <a:pt x="0" y="0"/>
                </a:moveTo>
                <a:lnTo>
                  <a:pt x="5510833" y="0"/>
                </a:lnTo>
                <a:lnTo>
                  <a:pt x="5510833" y="3678481"/>
                </a:lnTo>
                <a:lnTo>
                  <a:pt x="0" y="3678481"/>
                </a:lnTo>
                <a:lnTo>
                  <a:pt x="0" y="0"/>
                </a:lnTo>
                <a:close/>
              </a:path>
            </a:pathLst>
          </a:custGeom>
          <a:blipFill>
            <a:blip r:embed="rId5"/>
            <a:stretch>
              <a:fillRect l="0" t="0" r="0" b="0"/>
            </a:stretch>
          </a:blipFill>
        </p:spPr>
      </p:sp>
      <p:sp>
        <p:nvSpPr>
          <p:cNvPr name="TextBox 7" id="7"/>
          <p:cNvSpPr txBox="true"/>
          <p:nvPr/>
        </p:nvSpPr>
        <p:spPr>
          <a:xfrm rot="0">
            <a:off x="1251989" y="4088453"/>
            <a:ext cx="15799261" cy="2858452"/>
          </a:xfrm>
          <a:prstGeom prst="rect">
            <a:avLst/>
          </a:prstGeom>
        </p:spPr>
        <p:txBody>
          <a:bodyPr anchor="t" rtlCol="false" tIns="0" lIns="0" bIns="0" rIns="0">
            <a:spAutoFit/>
          </a:bodyPr>
          <a:lstStyle/>
          <a:p>
            <a:pPr algn="ctr">
              <a:lnSpc>
                <a:spcPts val="3802"/>
              </a:lnSpc>
            </a:pPr>
            <a:r>
              <a:rPr lang="en-US" sz="2925" i="true" spc="234">
                <a:solidFill>
                  <a:srgbClr val="C29A74"/>
                </a:solidFill>
                <a:latin typeface="Lato Italics"/>
                <a:ea typeface="Lato Italics"/>
                <a:cs typeface="Lato Italics"/>
                <a:sym typeface="Lato Italics"/>
              </a:rPr>
              <a:t>В рамках Резиденції Святого Миколая на протязі червня –серпня діти мали можливість  приїжджали сюди відпочивати – для них приготували дуже багато цікавих розваг. Ну і як без зустрічі зі Святим Миколаєм. У цю пору з ним не кожен може побачитись. Але відвідувачі мали ексклюзивну можливість. Що може бути краще, ніж відпочинок на природі? Тільки відпочинок на природі із великою кількістю забав та ігор. Це одночасно весело та корисно.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BFDF4"/>
        </a:solidFill>
      </p:bgPr>
    </p:bg>
    <p:spTree>
      <p:nvGrpSpPr>
        <p:cNvPr id="1" name=""/>
        <p:cNvGrpSpPr/>
        <p:nvPr/>
      </p:nvGrpSpPr>
      <p:grpSpPr>
        <a:xfrm>
          <a:off x="0" y="0"/>
          <a:ext cx="0" cy="0"/>
          <a:chOff x="0" y="0"/>
          <a:chExt cx="0" cy="0"/>
        </a:xfrm>
      </p:grpSpPr>
      <p:sp>
        <p:nvSpPr>
          <p:cNvPr name="AutoShape 2" id="2"/>
          <p:cNvSpPr/>
          <p:nvPr/>
        </p:nvSpPr>
        <p:spPr>
          <a:xfrm rot="-5400000">
            <a:off x="11990589" y="4004552"/>
            <a:ext cx="10811317" cy="2277896"/>
          </a:xfrm>
          <a:prstGeom prst="rect">
            <a:avLst/>
          </a:prstGeom>
          <a:solidFill>
            <a:srgbClr val="C29A74">
              <a:alpha val="49804"/>
            </a:srgbClr>
          </a:solidFill>
        </p:spPr>
      </p:sp>
      <p:sp>
        <p:nvSpPr>
          <p:cNvPr name="AutoShape 3" id="3"/>
          <p:cNvSpPr/>
          <p:nvPr/>
        </p:nvSpPr>
        <p:spPr>
          <a:xfrm rot="0">
            <a:off x="1028700" y="6938508"/>
            <a:ext cx="6515100" cy="2305050"/>
          </a:xfrm>
          <a:prstGeom prst="rect">
            <a:avLst/>
          </a:prstGeom>
          <a:solidFill>
            <a:srgbClr val="C29A74">
              <a:alpha val="6667"/>
            </a:srgbClr>
          </a:solidFill>
        </p:spPr>
      </p:sp>
      <p:sp>
        <p:nvSpPr>
          <p:cNvPr name="AutoShape 4" id="4"/>
          <p:cNvSpPr/>
          <p:nvPr/>
        </p:nvSpPr>
        <p:spPr>
          <a:xfrm rot="0">
            <a:off x="1019175" y="3562350"/>
            <a:ext cx="6515100" cy="2305050"/>
          </a:xfrm>
          <a:prstGeom prst="rect">
            <a:avLst/>
          </a:prstGeom>
          <a:solidFill>
            <a:srgbClr val="C29A74">
              <a:alpha val="6667"/>
            </a:srgbClr>
          </a:solidFill>
        </p:spPr>
      </p:sp>
      <p:sp>
        <p:nvSpPr>
          <p:cNvPr name="AutoShape 5" id="5"/>
          <p:cNvSpPr/>
          <p:nvPr/>
        </p:nvSpPr>
        <p:spPr>
          <a:xfrm rot="0">
            <a:off x="8629650" y="3562350"/>
            <a:ext cx="6515100" cy="2305050"/>
          </a:xfrm>
          <a:prstGeom prst="rect">
            <a:avLst/>
          </a:prstGeom>
          <a:solidFill>
            <a:srgbClr val="C29A74">
              <a:alpha val="6667"/>
            </a:srgbClr>
          </a:solidFill>
        </p:spPr>
      </p:sp>
      <p:sp>
        <p:nvSpPr>
          <p:cNvPr name="AutoShape 6" id="6"/>
          <p:cNvSpPr/>
          <p:nvPr/>
        </p:nvSpPr>
        <p:spPr>
          <a:xfrm rot="0">
            <a:off x="8629650" y="6953250"/>
            <a:ext cx="6515100" cy="2305050"/>
          </a:xfrm>
          <a:prstGeom prst="rect">
            <a:avLst/>
          </a:prstGeom>
          <a:solidFill>
            <a:srgbClr val="C29A74">
              <a:alpha val="6667"/>
            </a:srgbClr>
          </a:solidFill>
        </p:spPr>
      </p:sp>
      <p:sp>
        <p:nvSpPr>
          <p:cNvPr name="Freeform 7" id="7"/>
          <p:cNvSpPr/>
          <p:nvPr/>
        </p:nvSpPr>
        <p:spPr>
          <a:xfrm flipH="false" flipV="false" rot="0">
            <a:off x="1183922" y="3562350"/>
            <a:ext cx="2534504" cy="4862390"/>
          </a:xfrm>
          <a:custGeom>
            <a:avLst/>
            <a:gdLst/>
            <a:ahLst/>
            <a:cxnLst/>
            <a:rect r="r" b="b" t="t" l="l"/>
            <a:pathLst>
              <a:path h="4862390" w="2534504">
                <a:moveTo>
                  <a:pt x="0" y="0"/>
                </a:moveTo>
                <a:lnTo>
                  <a:pt x="2534504" y="0"/>
                </a:lnTo>
                <a:lnTo>
                  <a:pt x="2534504" y="4862390"/>
                </a:lnTo>
                <a:lnTo>
                  <a:pt x="0" y="4862390"/>
                </a:lnTo>
                <a:lnTo>
                  <a:pt x="0" y="0"/>
                </a:lnTo>
                <a:close/>
              </a:path>
            </a:pathLst>
          </a:custGeom>
          <a:blipFill>
            <a:blip r:embed="rId2"/>
            <a:stretch>
              <a:fillRect l="0" t="-5188" r="0" b="-8125"/>
            </a:stretch>
          </a:blipFill>
        </p:spPr>
      </p:sp>
      <p:sp>
        <p:nvSpPr>
          <p:cNvPr name="Freeform 8" id="8"/>
          <p:cNvSpPr/>
          <p:nvPr/>
        </p:nvSpPr>
        <p:spPr>
          <a:xfrm flipH="false" flipV="false" rot="0">
            <a:off x="11155260" y="3562350"/>
            <a:ext cx="3989490" cy="5313870"/>
          </a:xfrm>
          <a:custGeom>
            <a:avLst/>
            <a:gdLst/>
            <a:ahLst/>
            <a:cxnLst/>
            <a:rect r="r" b="b" t="t" l="l"/>
            <a:pathLst>
              <a:path h="5313870" w="3989490">
                <a:moveTo>
                  <a:pt x="0" y="0"/>
                </a:moveTo>
                <a:lnTo>
                  <a:pt x="3989490" y="0"/>
                </a:lnTo>
                <a:lnTo>
                  <a:pt x="3989490" y="5313870"/>
                </a:lnTo>
                <a:lnTo>
                  <a:pt x="0" y="5313870"/>
                </a:lnTo>
                <a:lnTo>
                  <a:pt x="0" y="0"/>
                </a:lnTo>
                <a:close/>
              </a:path>
            </a:pathLst>
          </a:custGeom>
          <a:blipFill>
            <a:blip r:embed="rId3"/>
            <a:stretch>
              <a:fillRect l="0" t="0" r="0" b="0"/>
            </a:stretch>
          </a:blipFill>
        </p:spPr>
      </p:sp>
      <p:sp>
        <p:nvSpPr>
          <p:cNvPr name="Freeform 9" id="9"/>
          <p:cNvSpPr/>
          <p:nvPr/>
        </p:nvSpPr>
        <p:spPr>
          <a:xfrm flipH="false" flipV="false" rot="0">
            <a:off x="5732197" y="3562350"/>
            <a:ext cx="4718582" cy="3547941"/>
          </a:xfrm>
          <a:custGeom>
            <a:avLst/>
            <a:gdLst/>
            <a:ahLst/>
            <a:cxnLst/>
            <a:rect r="r" b="b" t="t" l="l"/>
            <a:pathLst>
              <a:path h="3547941" w="4718582">
                <a:moveTo>
                  <a:pt x="0" y="0"/>
                </a:moveTo>
                <a:lnTo>
                  <a:pt x="4718581" y="0"/>
                </a:lnTo>
                <a:lnTo>
                  <a:pt x="4718581" y="3547941"/>
                </a:lnTo>
                <a:lnTo>
                  <a:pt x="0" y="3547941"/>
                </a:lnTo>
                <a:lnTo>
                  <a:pt x="0" y="0"/>
                </a:lnTo>
                <a:close/>
              </a:path>
            </a:pathLst>
          </a:custGeom>
          <a:blipFill>
            <a:blip r:embed="rId4"/>
            <a:stretch>
              <a:fillRect l="0" t="0" r="0" b="0"/>
            </a:stretch>
          </a:blipFill>
        </p:spPr>
      </p:sp>
      <p:sp>
        <p:nvSpPr>
          <p:cNvPr name="Freeform 10" id="10"/>
          <p:cNvSpPr/>
          <p:nvPr/>
        </p:nvSpPr>
        <p:spPr>
          <a:xfrm flipH="false" flipV="false" rot="0">
            <a:off x="4047810" y="7263753"/>
            <a:ext cx="5993025" cy="2838801"/>
          </a:xfrm>
          <a:custGeom>
            <a:avLst/>
            <a:gdLst/>
            <a:ahLst/>
            <a:cxnLst/>
            <a:rect r="r" b="b" t="t" l="l"/>
            <a:pathLst>
              <a:path h="2838801" w="5993025">
                <a:moveTo>
                  <a:pt x="0" y="0"/>
                </a:moveTo>
                <a:lnTo>
                  <a:pt x="5993025" y="0"/>
                </a:lnTo>
                <a:lnTo>
                  <a:pt x="5993025" y="2838802"/>
                </a:lnTo>
                <a:lnTo>
                  <a:pt x="0" y="2838802"/>
                </a:lnTo>
                <a:lnTo>
                  <a:pt x="0" y="0"/>
                </a:lnTo>
                <a:close/>
              </a:path>
            </a:pathLst>
          </a:custGeom>
          <a:blipFill>
            <a:blip r:embed="rId5"/>
            <a:stretch>
              <a:fillRect l="0" t="0" r="0" b="0"/>
            </a:stretch>
          </a:blipFill>
        </p:spPr>
      </p:sp>
      <p:sp>
        <p:nvSpPr>
          <p:cNvPr name="TextBox 11" id="11"/>
          <p:cNvSpPr txBox="true"/>
          <p:nvPr/>
        </p:nvSpPr>
        <p:spPr>
          <a:xfrm rot="0">
            <a:off x="1028700" y="234950"/>
            <a:ext cx="14125575" cy="2939377"/>
          </a:xfrm>
          <a:prstGeom prst="rect">
            <a:avLst/>
          </a:prstGeom>
        </p:spPr>
        <p:txBody>
          <a:bodyPr anchor="t" rtlCol="false" tIns="0" lIns="0" bIns="0" rIns="0">
            <a:spAutoFit/>
          </a:bodyPr>
          <a:lstStyle/>
          <a:p>
            <a:pPr algn="ctr">
              <a:lnSpc>
                <a:spcPts val="3315"/>
              </a:lnSpc>
              <a:spcBef>
                <a:spcPct val="0"/>
              </a:spcBef>
            </a:pPr>
            <a:r>
              <a:rPr lang="en-US" sz="2210" spc="22">
                <a:solidFill>
                  <a:srgbClr val="532E1D"/>
                </a:solidFill>
                <a:latin typeface="Lato"/>
                <a:ea typeface="Lato"/>
                <a:cs typeface="Lato"/>
                <a:sym typeface="Lato"/>
              </a:rPr>
              <a:t> Цього літа у бібліотеці проходила програма «Літо з бібліотекою», яка стала чудовою нагодою для дітей провести літо з користю та задоволенням. Програма «Літо з бібліотекою» була насичена різноманітними заходами, що поєднували захоплююче навчання та веселий відпочинок. </a:t>
            </a:r>
          </a:p>
          <a:p>
            <a:pPr algn="ctr">
              <a:lnSpc>
                <a:spcPts val="3315"/>
              </a:lnSpc>
              <a:spcBef>
                <a:spcPct val="0"/>
              </a:spcBef>
            </a:pPr>
            <a:r>
              <a:rPr lang="en-US" sz="2210" spc="22">
                <a:solidFill>
                  <a:srgbClr val="532E1D"/>
                </a:solidFill>
                <a:latin typeface="Lato"/>
                <a:ea typeface="Lato"/>
                <a:cs typeface="Lato"/>
                <a:sym typeface="Lato"/>
              </a:rPr>
              <a:t>Діти мали змогу взяти участь у майстеркласах, творчих заняттях, літературних іграх, а також дізнатися більше про історію рідного краю та навколишній світ через книжки та інтерактивні заходи. </a:t>
            </a:r>
          </a:p>
          <a:p>
            <a:pPr algn="ctr">
              <a:lnSpc>
                <a:spcPts val="3315"/>
              </a:lnSpc>
              <a:spcBef>
                <a:spcPct val="0"/>
              </a:spcBef>
            </a:pPr>
            <a:r>
              <a:rPr lang="en-US" sz="2210" spc="22">
                <a:solidFill>
                  <a:srgbClr val="532E1D"/>
                </a:solidFill>
                <a:latin typeface="Lato"/>
                <a:ea typeface="Lato"/>
                <a:cs typeface="Lato"/>
                <a:sym typeface="Lato"/>
              </a:rPr>
              <a:t> Кожен день у бібліотеці був сповнений новими враженнями та можливостями для розвитку.</a:t>
            </a:r>
          </a:p>
          <a:p>
            <a:pPr algn="ctr">
              <a:lnSpc>
                <a:spcPts val="3315"/>
              </a:lnSpc>
              <a:spcBef>
                <a:spcPct val="0"/>
              </a:spcBef>
            </a:pPr>
            <a:r>
              <a:rPr lang="en-US" sz="2210" spc="22">
                <a:solidFill>
                  <a:srgbClr val="532E1D"/>
                </a:solidFill>
                <a:latin typeface="Lato"/>
                <a:ea typeface="Lato"/>
                <a:cs typeface="Lato"/>
                <a:sym typeface="Lato"/>
              </a:rPr>
              <a:t> Бібліотека стала справжнім місцем для літнього відпочинку та натхнення!</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AutoShape 3" id="3"/>
          <p:cNvSpPr/>
          <p:nvPr/>
        </p:nvSpPr>
        <p:spPr>
          <a:xfrm rot="0">
            <a:off x="-283105" y="-226292"/>
            <a:ext cx="2805990" cy="10701554"/>
          </a:xfrm>
          <a:prstGeom prst="rect">
            <a:avLst/>
          </a:prstGeom>
          <a:solidFill>
            <a:srgbClr val="FBFDF4"/>
          </a:solidFill>
        </p:spPr>
      </p:sp>
      <p:sp>
        <p:nvSpPr>
          <p:cNvPr name="Freeform 4" id="4"/>
          <p:cNvSpPr/>
          <p:nvPr/>
        </p:nvSpPr>
        <p:spPr>
          <a:xfrm flipH="false" flipV="false" rot="0">
            <a:off x="2522886" y="3340179"/>
            <a:ext cx="7854773" cy="3711596"/>
          </a:xfrm>
          <a:custGeom>
            <a:avLst/>
            <a:gdLst/>
            <a:ahLst/>
            <a:cxnLst/>
            <a:rect r="r" b="b" t="t" l="l"/>
            <a:pathLst>
              <a:path h="3711596" w="7854773">
                <a:moveTo>
                  <a:pt x="0" y="0"/>
                </a:moveTo>
                <a:lnTo>
                  <a:pt x="7854772" y="0"/>
                </a:lnTo>
                <a:lnTo>
                  <a:pt x="7854772" y="3711596"/>
                </a:lnTo>
                <a:lnTo>
                  <a:pt x="0" y="3711596"/>
                </a:lnTo>
                <a:lnTo>
                  <a:pt x="0" y="0"/>
                </a:lnTo>
                <a:close/>
              </a:path>
            </a:pathLst>
          </a:custGeom>
          <a:blipFill>
            <a:blip r:embed="rId3"/>
            <a:stretch>
              <a:fillRect l="0" t="0" r="0" b="0"/>
            </a:stretch>
          </a:blipFill>
        </p:spPr>
      </p:sp>
      <p:sp>
        <p:nvSpPr>
          <p:cNvPr name="Freeform 5" id="5"/>
          <p:cNvSpPr/>
          <p:nvPr/>
        </p:nvSpPr>
        <p:spPr>
          <a:xfrm flipH="false" flipV="false" rot="0">
            <a:off x="10377658" y="3340179"/>
            <a:ext cx="7910342" cy="3711596"/>
          </a:xfrm>
          <a:custGeom>
            <a:avLst/>
            <a:gdLst/>
            <a:ahLst/>
            <a:cxnLst/>
            <a:rect r="r" b="b" t="t" l="l"/>
            <a:pathLst>
              <a:path h="3711596" w="7910342">
                <a:moveTo>
                  <a:pt x="0" y="0"/>
                </a:moveTo>
                <a:lnTo>
                  <a:pt x="7910342" y="0"/>
                </a:lnTo>
                <a:lnTo>
                  <a:pt x="7910342" y="3711596"/>
                </a:lnTo>
                <a:lnTo>
                  <a:pt x="0" y="3711596"/>
                </a:lnTo>
                <a:lnTo>
                  <a:pt x="0" y="0"/>
                </a:lnTo>
                <a:close/>
              </a:path>
            </a:pathLst>
          </a:custGeom>
          <a:blipFill>
            <a:blip r:embed="rId4"/>
            <a:stretch>
              <a:fillRect l="-257" t="0" r="-257" b="-1321"/>
            </a:stretch>
          </a:blipFill>
        </p:spPr>
      </p:sp>
      <p:sp>
        <p:nvSpPr>
          <p:cNvPr name="TextBox 6" id="6"/>
          <p:cNvSpPr txBox="true"/>
          <p:nvPr/>
        </p:nvSpPr>
        <p:spPr>
          <a:xfrm rot="0">
            <a:off x="4338103" y="8233128"/>
            <a:ext cx="12079111" cy="1123950"/>
          </a:xfrm>
          <a:prstGeom prst="rect">
            <a:avLst/>
          </a:prstGeom>
        </p:spPr>
        <p:txBody>
          <a:bodyPr anchor="t" rtlCol="false" tIns="0" lIns="0" bIns="0" rIns="0">
            <a:spAutoFit/>
          </a:bodyPr>
          <a:lstStyle/>
          <a:p>
            <a:pPr algn="l" marL="647700" indent="-323850" lvl="1">
              <a:lnSpc>
                <a:spcPts val="4500"/>
              </a:lnSpc>
              <a:buFont typeface="Arial"/>
              <a:buChar char="•"/>
            </a:pPr>
            <a:r>
              <a:rPr lang="en-US" sz="3000" spc="30">
                <a:solidFill>
                  <a:srgbClr val="FBFDF4"/>
                </a:solidFill>
                <a:latin typeface="Lato"/>
                <a:ea typeface="Lato"/>
                <a:cs typeface="Lato"/>
                <a:sym typeface="Lato"/>
              </a:rPr>
              <a:t>Екскурсія університету третього віку «В гостях у резиденції Святого Миколая: Подорож до тепла і радості»- 10.07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DAGdv16zDFc</dc:identifier>
  <dcterms:modified xsi:type="dcterms:W3CDTF">2011-08-01T06:04:30Z</dcterms:modified>
  <cp:revision>1</cp:revision>
  <dc:title>с. Грушів. Звіт роботи бібліотеки-філії</dc:title>
</cp:coreProperties>
</file>